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3" r:id="rId4"/>
    <p:sldId id="275" r:id="rId5"/>
    <p:sldId id="261" r:id="rId6"/>
    <p:sldId id="260" r:id="rId7"/>
    <p:sldId id="269" r:id="rId8"/>
    <p:sldId id="262" r:id="rId9"/>
    <p:sldId id="274" r:id="rId10"/>
    <p:sldId id="276" r:id="rId11"/>
    <p:sldId id="292" r:id="rId12"/>
    <p:sldId id="270" r:id="rId13"/>
    <p:sldId id="264" r:id="rId14"/>
    <p:sldId id="287" r:id="rId15"/>
    <p:sldId id="288" r:id="rId16"/>
    <p:sldId id="271" r:id="rId17"/>
    <p:sldId id="293" r:id="rId18"/>
    <p:sldId id="291" r:id="rId19"/>
    <p:sldId id="266" r:id="rId20"/>
    <p:sldId id="284" r:id="rId21"/>
    <p:sldId id="294" r:id="rId22"/>
    <p:sldId id="295" r:id="rId23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987"/>
    <a:srgbClr val="1E0DFB"/>
    <a:srgbClr val="9933FF"/>
    <a:srgbClr val="933F5B"/>
    <a:srgbClr val="D47A0E"/>
    <a:srgbClr val="37402C"/>
    <a:srgbClr val="DAAC18"/>
    <a:srgbClr val="9966FF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65806" autoAdjust="0"/>
  </p:normalViewPr>
  <p:slideViewPr>
    <p:cSldViewPr>
      <p:cViewPr varScale="1">
        <p:scale>
          <a:sx n="95" d="100"/>
          <a:sy n="95" d="100"/>
        </p:scale>
        <p:origin x="206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hernandez716\AppData\Local\Microsoft\Windows\INetCache\Content.Outlook\C6NLXR10\Copy%20of%20GRS_RaceEthnicity%20(00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9540682414699"/>
          <c:y val="4.9965223097112876E-2"/>
          <c:w val="0.86252928453387789"/>
          <c:h val="0.81141907261592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NVC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tx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Fall 2013</c:v>
                </c:pt>
                <c:pt idx="1">
                  <c:v>Fall 2014</c:v>
                </c:pt>
                <c:pt idx="2">
                  <c:v>Fall 2015</c:v>
                </c:pt>
                <c:pt idx="3">
                  <c:v>Fall 2016</c:v>
                </c:pt>
                <c:pt idx="4">
                  <c:v>Fall 2017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15965</c:v>
                </c:pt>
                <c:pt idx="1">
                  <c:v>15797</c:v>
                </c:pt>
                <c:pt idx="2">
                  <c:v>16656</c:v>
                </c:pt>
                <c:pt idx="3">
                  <c:v>16793</c:v>
                </c:pt>
                <c:pt idx="4">
                  <c:v>16752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5-4484-87E6-45D60EE00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3376816"/>
        <c:axId val="192803088"/>
      </c:barChart>
      <c:catAx>
        <c:axId val="55337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Calibri" panose="020F0502020204030204" pitchFamily="34" charset="0"/>
              </a:defRPr>
            </a:pPr>
            <a:endParaRPr lang="en-US"/>
          </a:p>
        </c:txPr>
        <c:crossAx val="192803088"/>
        <c:crosses val="autoZero"/>
        <c:auto val="1"/>
        <c:lblAlgn val="ctr"/>
        <c:lblOffset val="100"/>
        <c:noMultiLvlLbl val="0"/>
      </c:catAx>
      <c:valAx>
        <c:axId val="1928030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latin typeface="Calibri" panose="020F0502020204030204" pitchFamily="34" charset="0"/>
              </a:defRPr>
            </a:pPr>
            <a:endParaRPr lang="en-US"/>
          </a:p>
        </c:txPr>
        <c:crossAx val="553376816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_(* #,##0_);_(* \(#,##0\);_(* "-"??_);_(@_)</c:formatCode>
                <c:ptCount val="8"/>
                <c:pt idx="0">
                  <c:v>527</c:v>
                </c:pt>
                <c:pt idx="1">
                  <c:v>498</c:v>
                </c:pt>
                <c:pt idx="2">
                  <c:v>585</c:v>
                </c:pt>
                <c:pt idx="3">
                  <c:v>650</c:v>
                </c:pt>
                <c:pt idx="4">
                  <c:v>799</c:v>
                </c:pt>
                <c:pt idx="5">
                  <c:v>1081</c:v>
                </c:pt>
                <c:pt idx="6">
                  <c:v>1591</c:v>
                </c:pt>
                <c:pt idx="7">
                  <c:v>1421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45-45EA-9C94-37F8B402FF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Sheet1!$C$2:$C$9</c:f>
              <c:numCache>
                <c:formatCode>_(* #,##0_);_(* \(#,##0\);_(* "-"??_);_(@_)</c:formatCode>
                <c:ptCount val="8"/>
                <c:pt idx="0">
                  <c:v>762</c:v>
                </c:pt>
                <c:pt idx="1">
                  <c:v>637</c:v>
                </c:pt>
                <c:pt idx="2">
                  <c:v>767</c:v>
                </c:pt>
                <c:pt idx="3">
                  <c:v>776</c:v>
                </c:pt>
                <c:pt idx="4">
                  <c:v>987</c:v>
                </c:pt>
                <c:pt idx="5">
                  <c:v>1406</c:v>
                </c:pt>
                <c:pt idx="6">
                  <c:v>2088</c:v>
                </c:pt>
                <c:pt idx="7">
                  <c:v>1844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45-45EA-9C94-37F8B402F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296768"/>
        <c:axId val="562297328"/>
      </c:lineChart>
      <c:catAx>
        <c:axId val="56229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2297328"/>
        <c:crosses val="autoZero"/>
        <c:auto val="1"/>
        <c:lblAlgn val="ctr"/>
        <c:lblOffset val="100"/>
        <c:noMultiLvlLbl val="0"/>
      </c:catAx>
      <c:valAx>
        <c:axId val="562297328"/>
        <c:scaling>
          <c:orientation val="minMax"/>
          <c:min val="20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562296768"/>
        <c:crosses val="autoZero"/>
        <c:crossBetween val="between"/>
        <c:majorUnit val="400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01443569553804E-2"/>
          <c:y val="6.8763356193379047E-2"/>
          <c:w val="0.86422322834645671"/>
          <c:h val="0.75961662856659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NVC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0.44900000000000001</c:v>
                </c:pt>
                <c:pt idx="1">
                  <c:v>0.433</c:v>
                </c:pt>
                <c:pt idx="2">
                  <c:v>0.41399999999999998</c:v>
                </c:pt>
                <c:pt idx="3">
                  <c:v>0.40600000000000003</c:v>
                </c:pt>
                <c:pt idx="4">
                  <c:v>0.41599999999999998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78-41A3-BDAB-4F7FF951A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572832"/>
        <c:axId val="186573392"/>
      </c:lineChart>
      <c:catAx>
        <c:axId val="18657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573392"/>
        <c:crosses val="autoZero"/>
        <c:auto val="1"/>
        <c:lblAlgn val="ctr"/>
        <c:lblOffset val="100"/>
        <c:noMultiLvlLbl val="0"/>
      </c:catAx>
      <c:valAx>
        <c:axId val="186573392"/>
        <c:scaling>
          <c:orientation val="minMax"/>
          <c:max val="0.6000000000000002"/>
          <c:min val="0.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86572832"/>
        <c:crosses val="autoZero"/>
        <c:crossBetween val="between"/>
        <c:majorUnit val="0.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01443569553804E-2"/>
          <c:y val="6.8763356193379047E-2"/>
          <c:w val="0.86422322834645671"/>
          <c:h val="0.75961662856659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Academic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0.879</c:v>
                </c:pt>
                <c:pt idx="1">
                  <c:v>0.83</c:v>
                </c:pt>
                <c:pt idx="2">
                  <c:v>0.879</c:v>
                </c:pt>
                <c:pt idx="3">
                  <c:v>0.89400000000000002</c:v>
                </c:pt>
                <c:pt idx="4">
                  <c:v>0.88700000000000001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78-41A3-BDAB-4F7FF951A1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Technical</c:v>
                </c:pt>
              </c:strCache>
            </c:strRef>
          </c:tx>
          <c:spPr>
            <a:ln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0.879</c:v>
                </c:pt>
                <c:pt idx="1">
                  <c:v>0.88900000000000001</c:v>
                </c:pt>
                <c:pt idx="2">
                  <c:v>0.82399999999999995</c:v>
                </c:pt>
                <c:pt idx="3">
                  <c:v>0.81799999999999995</c:v>
                </c:pt>
                <c:pt idx="4">
                  <c:v>0.85599999999999998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78-41A3-BDAB-4F7FF951A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404240"/>
        <c:axId val="561404800"/>
      </c:lineChart>
      <c:catAx>
        <c:axId val="56140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1404800"/>
        <c:crosses val="autoZero"/>
        <c:auto val="1"/>
        <c:lblAlgn val="ctr"/>
        <c:lblOffset val="100"/>
        <c:noMultiLvlLbl val="0"/>
      </c:catAx>
      <c:valAx>
        <c:axId val="561404800"/>
        <c:scaling>
          <c:orientation val="minMax"/>
          <c:max val="1"/>
          <c:min val="0.60000000000000009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561404240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766287026621667E-2"/>
          <c:y val="6.1966996876944659E-2"/>
          <c:w val="0.88806758530183716"/>
          <c:h val="0.783375384049131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Graduated from Alamo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9486548556430171E-3"/>
                  <c:y val="-1.16279105255174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24.7% 860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55059523809524"/>
                      <c:h val="9.68025077221838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94B-4CC3-8934-86B4541C514C}"/>
                </c:ext>
              </c:extLst>
            </c:dLbl>
            <c:dLbl>
              <c:idx val="1"/>
              <c:layout>
                <c:manualLayout>
                  <c:x val="3.6927024746906635E-3"/>
                  <c:y val="-7.751940350344976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29.4%</a:t>
                    </a:r>
                    <a:r>
                      <a:rPr lang="en-US" baseline="0" dirty="0" smtClean="0"/>
                      <a:t>  </a:t>
                    </a:r>
                    <a:r>
                      <a:rPr lang="en-US" dirty="0" smtClean="0"/>
                      <a:t>300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4B-4CC3-8934-86B4541C51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Alamo Colleges</c:v>
                </c:pt>
                <c:pt idx="1">
                  <c:v>NVC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0.247</c:v>
                </c:pt>
                <c:pt idx="1">
                  <c:v>0.29399999999999998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4B-4CC3-8934-86B4541C51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In-State Transfer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184969066366649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17.0%  592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58630952380951"/>
                      <c:h val="9.68025077221838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94B-4CC3-8934-86B4541C514C}"/>
                </c:ext>
              </c:extLst>
            </c:dLbl>
            <c:dLbl>
              <c:idx val="1"/>
              <c:layout>
                <c:manualLayout>
                  <c:x val="3.8585020622422197E-4"/>
                  <c:y val="1.55038807006898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20.9%</a:t>
                    </a:r>
                    <a:r>
                      <a:rPr lang="en-US" baseline="0" dirty="0" smtClean="0"/>
                      <a:t>  213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4B-4CC3-8934-86B4541C51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Alamo Colleges</c:v>
                </c:pt>
                <c:pt idx="1">
                  <c:v>NVC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0.17</c:v>
                </c:pt>
                <c:pt idx="1">
                  <c:v>0.20899999999999999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4B-4CC3-8934-86B4541C51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Still Enrolled at Alamo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1494188226471762E-3"/>
                  <c:y val="-1.1358728974769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16.1%  560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98809523809524"/>
                      <c:h val="9.68025077221838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94B-4CC3-8934-86B4541C514C}"/>
                </c:ext>
              </c:extLst>
            </c:dLbl>
            <c:dLbl>
              <c:idx val="1"/>
              <c:layout>
                <c:manualLayout>
                  <c:x val="6.4483736407949009E-3"/>
                  <c:y val="-1.16279105255174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12.6%  128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4B-4CC3-8934-86B4541C51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Alamo Colleges</c:v>
                </c:pt>
                <c:pt idx="1">
                  <c:v>NVC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0.161</c:v>
                </c:pt>
                <c:pt idx="1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4B-4CC3-8934-86B4541C51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Left in Good Standing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3502999625046586E-3"/>
                  <c:y val="-1.3459077537417085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19.6%  684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79166666666667"/>
                      <c:h val="9.68025077221838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94B-4CC3-8934-86B4541C514C}"/>
                </c:ext>
              </c:extLst>
            </c:dLbl>
            <c:dLbl>
              <c:idx val="1"/>
              <c:layout>
                <c:manualLayout>
                  <c:x val="7.9916572928383951E-3"/>
                  <c:y val="-3.0519450201761502E-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18.4%  187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4B-4CC3-8934-86B4541C51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Alamo Colleges</c:v>
                </c:pt>
                <c:pt idx="1">
                  <c:v>NVC</c:v>
                </c:pt>
              </c:strCache>
            </c:strRef>
          </c:cat>
          <c:val>
            <c:numRef>
              <c:f>Sheet1!$E$2:$E$3</c:f>
              <c:numCache>
                <c:formatCode>0.0%</c:formatCode>
                <c:ptCount val="2"/>
                <c:pt idx="0">
                  <c:v>0.19600000000000001</c:v>
                </c:pt>
                <c:pt idx="1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94B-4CC3-8934-86B4541C5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2999552"/>
        <c:axId val="563000112"/>
      </c:barChart>
      <c:catAx>
        <c:axId val="56299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63000112"/>
        <c:crosses val="autoZero"/>
        <c:auto val="1"/>
        <c:lblAlgn val="ctr"/>
        <c:lblOffset val="100"/>
        <c:noMultiLvlLbl val="0"/>
      </c:catAx>
      <c:valAx>
        <c:axId val="563000112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56299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 Rates 2014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Hispanic/Latino</c:v>
                </c:pt>
                <c:pt idx="1">
                  <c:v>Black or African American</c:v>
                </c:pt>
                <c:pt idx="2">
                  <c:v>White</c:v>
                </c:pt>
                <c:pt idx="3">
                  <c:v>Other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29.066265060240966</c:v>
                </c:pt>
                <c:pt idx="1">
                  <c:v>14.893617021276595</c:v>
                </c:pt>
                <c:pt idx="2">
                  <c:v>28.75536480686695</c:v>
                </c:pt>
                <c:pt idx="3">
                  <c:v>33.33</c:v>
                </c:pt>
                <c:pt idx="4">
                  <c:v>28.66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5-41F0-A764-6724D77FB9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8290144"/>
        <c:axId val="778292768"/>
      </c:barChart>
      <c:catAx>
        <c:axId val="7782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292768"/>
        <c:crosses val="autoZero"/>
        <c:auto val="1"/>
        <c:lblAlgn val="ctr"/>
        <c:lblOffset val="100"/>
        <c:noMultiLvlLbl val="0"/>
      </c:catAx>
      <c:valAx>
        <c:axId val="77829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2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55780243378668E-2"/>
          <c:y val="4.4188596491228069E-2"/>
          <c:w val="0.75706245526127414"/>
          <c:h val="0.67736364368927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GR Rates 2013</c:v>
                </c:pt>
              </c:strCache>
            </c:strRef>
          </c:tx>
          <c:spPr>
            <a:solidFill>
              <a:srgbClr val="105F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Sheet1!$A$16:$A$20</c:f>
              <c:strCache>
                <c:ptCount val="5"/>
                <c:pt idx="0">
                  <c:v>Hispanic/Latino</c:v>
                </c:pt>
                <c:pt idx="1">
                  <c:v>Black or African American</c:v>
                </c:pt>
                <c:pt idx="2">
                  <c:v>White</c:v>
                </c:pt>
                <c:pt idx="3">
                  <c:v>Other</c:v>
                </c:pt>
                <c:pt idx="4">
                  <c:v>Total</c:v>
                </c:pt>
              </c:strCache>
            </c:strRef>
          </c:cat>
          <c:val>
            <c:numRef>
              <c:f>Sheet1!$B$16:$B$20</c:f>
              <c:numCache>
                <c:formatCode>0.0</c:formatCode>
                <c:ptCount val="5"/>
                <c:pt idx="0">
                  <c:v>24.668874172185433</c:v>
                </c:pt>
                <c:pt idx="1">
                  <c:v>31.147540983606557</c:v>
                </c:pt>
                <c:pt idx="2">
                  <c:v>25.906735751295333</c:v>
                </c:pt>
                <c:pt idx="3">
                  <c:v>26.39</c:v>
                </c:pt>
                <c:pt idx="4">
                  <c:v>25.48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D-4E7B-931A-2283C1780C4B}"/>
            </c:ext>
          </c:extLst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GR Rates 2014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Sheet1!$A$16:$A$20</c:f>
              <c:strCache>
                <c:ptCount val="5"/>
                <c:pt idx="0">
                  <c:v>Hispanic/Latino</c:v>
                </c:pt>
                <c:pt idx="1">
                  <c:v>Black or African American</c:v>
                </c:pt>
                <c:pt idx="2">
                  <c:v>White</c:v>
                </c:pt>
                <c:pt idx="3">
                  <c:v>Other</c:v>
                </c:pt>
                <c:pt idx="4">
                  <c:v>Total</c:v>
                </c:pt>
              </c:strCache>
            </c:strRef>
          </c:cat>
          <c:val>
            <c:numRef>
              <c:f>Sheet1!$C$16:$C$20</c:f>
              <c:numCache>
                <c:formatCode>0.0</c:formatCode>
                <c:ptCount val="5"/>
                <c:pt idx="0">
                  <c:v>29.066265060240966</c:v>
                </c:pt>
                <c:pt idx="1">
                  <c:v>14.893617021276595</c:v>
                </c:pt>
                <c:pt idx="2">
                  <c:v>28.75536480686695</c:v>
                </c:pt>
                <c:pt idx="3">
                  <c:v>33.33</c:v>
                </c:pt>
                <c:pt idx="4">
                  <c:v>28.66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4D-4E7B-931A-2283C1780C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4209624"/>
        <c:axId val="784206344"/>
      </c:barChart>
      <c:catAx>
        <c:axId val="78420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206344"/>
        <c:crosses val="autoZero"/>
        <c:auto val="1"/>
        <c:lblAlgn val="ctr"/>
        <c:lblOffset val="100"/>
        <c:noMultiLvlLbl val="0"/>
      </c:catAx>
      <c:valAx>
        <c:axId val="78420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20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884678477690288"/>
          <c:y val="0.39694104848736012"/>
          <c:w val="0.130628280839895"/>
          <c:h val="0.11842188147534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NVC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Fall 13</c:v>
                </c:pt>
                <c:pt idx="1">
                  <c:v>Fall 14</c:v>
                </c:pt>
                <c:pt idx="2">
                  <c:v>Fall 15</c:v>
                </c:pt>
                <c:pt idx="3">
                  <c:v>Fall 16</c:v>
                </c:pt>
                <c:pt idx="4">
                  <c:v>Fall 17*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0.92200000000000004</c:v>
                </c:pt>
                <c:pt idx="1">
                  <c:v>0.91900000000000004</c:v>
                </c:pt>
                <c:pt idx="2">
                  <c:v>0.92400000000000004</c:v>
                </c:pt>
                <c:pt idx="3">
                  <c:v>0.92400000000000004</c:v>
                </c:pt>
                <c:pt idx="4">
                  <c:v>0.93200000000000005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F6-4A76-966C-5F1F6DAC7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2002704"/>
        <c:axId val="552003264"/>
      </c:lineChart>
      <c:catAx>
        <c:axId val="55200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2003264"/>
        <c:crosses val="autoZero"/>
        <c:auto val="1"/>
        <c:lblAlgn val="ctr"/>
        <c:lblOffset val="100"/>
        <c:noMultiLvlLbl val="0"/>
      </c:catAx>
      <c:valAx>
        <c:axId val="55200326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552002704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NVC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Fall 13</c:v>
                </c:pt>
                <c:pt idx="1">
                  <c:v>Fall 14</c:v>
                </c:pt>
                <c:pt idx="2">
                  <c:v>Fall 15</c:v>
                </c:pt>
                <c:pt idx="3">
                  <c:v>Fall 16</c:v>
                </c:pt>
                <c:pt idx="4">
                  <c:v>Fall 17*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0.79800000000000004</c:v>
                </c:pt>
                <c:pt idx="1">
                  <c:v>0.79</c:v>
                </c:pt>
                <c:pt idx="2">
                  <c:v>0.80200000000000005</c:v>
                </c:pt>
                <c:pt idx="3">
                  <c:v>0.80200000000000005</c:v>
                </c:pt>
                <c:pt idx="4">
                  <c:v>0.79300000000000004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F0-4002-8BD2-7CDF1714E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2006064"/>
        <c:axId val="552006624"/>
      </c:lineChart>
      <c:catAx>
        <c:axId val="55200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2006624"/>
        <c:crosses val="autoZero"/>
        <c:auto val="1"/>
        <c:lblAlgn val="ctr"/>
        <c:lblOffset val="100"/>
        <c:noMultiLvlLbl val="0"/>
      </c:catAx>
      <c:valAx>
        <c:axId val="552006624"/>
        <c:scaling>
          <c:orientation val="minMax"/>
          <c:min val="0.73000000000000009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55200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NVC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Sheet1!$A$5:$A$9</c:f>
              <c:strCache>
                <c:ptCount val="5"/>
                <c:pt idx="0">
                  <c:v>Fall 13</c:v>
                </c:pt>
                <c:pt idx="1">
                  <c:v>Fall 14</c:v>
                </c:pt>
                <c:pt idx="2">
                  <c:v>Fall 15</c:v>
                </c:pt>
                <c:pt idx="3">
                  <c:v>Fall 16</c:v>
                </c:pt>
                <c:pt idx="4">
                  <c:v>Fall 17*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16</c:v>
                </c:pt>
                <c:pt idx="1">
                  <c:v>13</c:v>
                </c:pt>
                <c:pt idx="2">
                  <c:v>9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E-49B8-A199-170E34E63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7997424"/>
        <c:axId val="557997984"/>
      </c:barChart>
      <c:catAx>
        <c:axId val="557997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7997984"/>
        <c:crosses val="autoZero"/>
        <c:auto val="1"/>
        <c:lblAlgn val="ctr"/>
        <c:lblOffset val="100"/>
        <c:noMultiLvlLbl val="0"/>
      </c:catAx>
      <c:valAx>
        <c:axId val="5579979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5799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41503839797801"/>
          <c:y val="3.3298556430446193E-2"/>
          <c:w val="0.86900977221597298"/>
          <c:h val="0.855863517060367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Full-Time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4.8460678526295334E-2"/>
                  <c:y val="4.0694663167104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BD-42E4-A0A2-B9F9B1C2FF75}"/>
                </c:ext>
              </c:extLst>
            </c:dLbl>
            <c:dLbl>
              <c:idx val="2"/>
              <c:layout>
                <c:manualLayout>
                  <c:x val="-3.3923884514435697E-2"/>
                  <c:y val="3.5738351854954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BD-42E4-A0A2-B9F9B1C2FF75}"/>
                </c:ext>
              </c:extLst>
            </c:dLbl>
            <c:dLbl>
              <c:idx val="3"/>
              <c:layout>
                <c:manualLayout>
                  <c:x val="-4.9633518032468169E-2"/>
                  <c:y val="4.8102070574511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BD-42E4-A0A2-B9F9B1C2FF75}"/>
                </c:ext>
              </c:extLst>
            </c:dLbl>
            <c:dLbl>
              <c:idx val="5"/>
              <c:layout>
                <c:manualLayout>
                  <c:x val="-3.8001532994216429E-2"/>
                  <c:y val="6.2584156846166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BD-42E4-A0A2-B9F9B1C2FF75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Sheet1!$A$4:$A$8</c:f>
              <c:strCache>
                <c:ptCount val="5"/>
                <c:pt idx="0">
                  <c:v>12-13</c:v>
                </c:pt>
                <c:pt idx="1">
                  <c:v>13-14</c:v>
                </c:pt>
                <c:pt idx="2">
                  <c:v>14-15</c:v>
                </c:pt>
                <c:pt idx="3">
                  <c:v>15-16</c:v>
                </c:pt>
                <c:pt idx="4">
                  <c:v>16-17</c:v>
                </c:pt>
              </c:strCache>
            </c:strRef>
          </c:cat>
          <c:val>
            <c:numRef>
              <c:f>Sheet1!$B$4:$B$8</c:f>
              <c:numCache>
                <c:formatCode>0.0%</c:formatCode>
                <c:ptCount val="5"/>
                <c:pt idx="0">
                  <c:v>0.626</c:v>
                </c:pt>
                <c:pt idx="1">
                  <c:v>0.63500000000000001</c:v>
                </c:pt>
                <c:pt idx="2">
                  <c:v>0.66600000000000004</c:v>
                </c:pt>
                <c:pt idx="3">
                  <c:v>0.6774</c:v>
                </c:pt>
                <c:pt idx="4">
                  <c:v>0.71099999999999997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BD-42E4-A0A2-B9F9B1C2FF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FFFF00"/>
              </a:solidFill>
              <a:prstDash val="dash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Sheet1!$A$4:$A$8</c:f>
              <c:strCache>
                <c:ptCount val="5"/>
                <c:pt idx="0">
                  <c:v>12-13</c:v>
                </c:pt>
                <c:pt idx="1">
                  <c:v>13-14</c:v>
                </c:pt>
                <c:pt idx="2">
                  <c:v>14-15</c:v>
                </c:pt>
                <c:pt idx="3">
                  <c:v>15-16</c:v>
                </c:pt>
                <c:pt idx="4">
                  <c:v>16-17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2BD-42E4-A0A2-B9F9B1C2FF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Part-Time</c:v>
                </c:pt>
              </c:strCache>
            </c:strRef>
          </c:tx>
          <c:spPr>
            <a:ln w="44450">
              <a:solidFill>
                <a:srgbClr val="1E0DFB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Sheet1!$A$4:$A$8</c:f>
              <c:strCache>
                <c:ptCount val="5"/>
                <c:pt idx="0">
                  <c:v>12-13</c:v>
                </c:pt>
                <c:pt idx="1">
                  <c:v>13-14</c:v>
                </c:pt>
                <c:pt idx="2">
                  <c:v>14-15</c:v>
                </c:pt>
                <c:pt idx="3">
                  <c:v>15-16</c:v>
                </c:pt>
                <c:pt idx="4">
                  <c:v>16-17</c:v>
                </c:pt>
              </c:strCache>
            </c:strRef>
          </c:cat>
          <c:val>
            <c:numRef>
              <c:f>Sheet1!$D$4:$D$8</c:f>
              <c:numCache>
                <c:formatCode>0.0%</c:formatCode>
                <c:ptCount val="5"/>
                <c:pt idx="0">
                  <c:v>0.51400000000000001</c:v>
                </c:pt>
                <c:pt idx="1">
                  <c:v>0.504</c:v>
                </c:pt>
                <c:pt idx="2">
                  <c:v>0.49</c:v>
                </c:pt>
                <c:pt idx="3">
                  <c:v>0.49230000000000002</c:v>
                </c:pt>
                <c:pt idx="4">
                  <c:v>0.505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2BD-42E4-A0A2-B9F9B1C2FF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rgbClr val="1E0DFB"/>
              </a:solidFill>
              <a:prstDash val="dash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Sheet1!$A$4:$A$8</c:f>
              <c:strCache>
                <c:ptCount val="5"/>
                <c:pt idx="0">
                  <c:v>12-13</c:v>
                </c:pt>
                <c:pt idx="1">
                  <c:v>13-14</c:v>
                </c:pt>
                <c:pt idx="2">
                  <c:v>14-15</c:v>
                </c:pt>
                <c:pt idx="3">
                  <c:v>15-16</c:v>
                </c:pt>
                <c:pt idx="4">
                  <c:v>16-17</c:v>
                </c:pt>
              </c:strCache>
            </c:strRef>
          </c:cat>
          <c:val>
            <c:numRef>
              <c:f>Sheet1!$E$4:$E$8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2BD-42E4-A0A2-B9F9B1C2F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002464"/>
        <c:axId val="558003024"/>
      </c:lineChart>
      <c:catAx>
        <c:axId val="55800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8003024"/>
        <c:crosses val="autoZero"/>
        <c:auto val="1"/>
        <c:lblAlgn val="ctr"/>
        <c:lblOffset val="100"/>
        <c:noMultiLvlLbl val="0"/>
      </c:catAx>
      <c:valAx>
        <c:axId val="558003024"/>
        <c:scaling>
          <c:orientation val="minMax"/>
          <c:max val="0.8"/>
          <c:min val="0.4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5580024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254652290085361"/>
          <c:y val="3.1531058617672789E-2"/>
          <c:w val="0.16849543112666479"/>
          <c:h val="0.205594050743657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41503839797803"/>
          <c:y val="3.3298556430446193E-2"/>
          <c:w val="0.86029375234345695"/>
          <c:h val="0.855863517060367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Full-Time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Sheet1!$A$5:$A$9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Sheet1!$B$5:$B$9</c:f>
              <c:numCache>
                <c:formatCode>0.0%</c:formatCode>
                <c:ptCount val="5"/>
                <c:pt idx="0">
                  <c:v>0.111</c:v>
                </c:pt>
                <c:pt idx="1">
                  <c:v>0.214</c:v>
                </c:pt>
                <c:pt idx="2">
                  <c:v>0.23180000000000001</c:v>
                </c:pt>
                <c:pt idx="3">
                  <c:v>0.25900000000000001</c:v>
                </c:pt>
                <c:pt idx="4">
                  <c:v>0.29399999999999998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AB-4C6C-8121-0D474FDCC3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Part-Time</c:v>
                </c:pt>
              </c:strCache>
            </c:strRef>
          </c:tx>
          <c:spPr>
            <a:ln>
              <a:solidFill>
                <a:srgbClr val="00FFFF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Sheet1!$A$5:$A$9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Sheet1!$C$5:$C$9</c:f>
              <c:numCache>
                <c:formatCode>0.0%</c:formatCode>
                <c:ptCount val="5"/>
                <c:pt idx="0">
                  <c:v>7.8E-2</c:v>
                </c:pt>
                <c:pt idx="1">
                  <c:v>9.0999999999999998E-2</c:v>
                </c:pt>
                <c:pt idx="2">
                  <c:v>0.128</c:v>
                </c:pt>
                <c:pt idx="3">
                  <c:v>0.115</c:v>
                </c:pt>
                <c:pt idx="4">
                  <c:v>0.13500000000000001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AB-4C6C-8121-0D474FDCC3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58803136"/>
        <c:axId val="558803696"/>
      </c:lineChart>
      <c:catAx>
        <c:axId val="55880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8803696"/>
        <c:crosses val="autoZero"/>
        <c:auto val="1"/>
        <c:lblAlgn val="ctr"/>
        <c:lblOffset val="100"/>
        <c:noMultiLvlLbl val="0"/>
      </c:catAx>
      <c:valAx>
        <c:axId val="558803696"/>
        <c:scaling>
          <c:orientation val="minMax"/>
          <c:max val="0.3500000000000000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558803136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1351413104611924"/>
          <c:y val="4.9319295027180875E-2"/>
          <c:w val="0.16247773715785527"/>
          <c:h val="0.2434665549569847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41503839797801"/>
          <c:y val="3.3298556430446193E-2"/>
          <c:w val="0.87803208720531556"/>
          <c:h val="0.800246713091320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Full-Time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0339506172839513E-2"/>
                  <c:y val="-4.8194225721784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84-4122-9E67-30CDA7F86940}"/>
                </c:ext>
              </c:extLst>
            </c:dLbl>
            <c:dLbl>
              <c:idx val="1"/>
              <c:layout>
                <c:manualLayout>
                  <c:x val="-4.9907387886176685E-2"/>
                  <c:y val="-6.5414272684802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84-4122-9E67-30CDA7F86940}"/>
                </c:ext>
              </c:extLst>
            </c:dLbl>
            <c:dLbl>
              <c:idx val="2"/>
              <c:layout>
                <c:manualLayout>
                  <c:x val="-4.5868085933702799E-2"/>
                  <c:y val="-6.3009040536599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84-4122-9E67-30CDA7F86940}"/>
                </c:ext>
              </c:extLst>
            </c:dLbl>
            <c:dLbl>
              <c:idx val="3"/>
              <c:layout>
                <c:manualLayout>
                  <c:x val="-4.5540123456790114E-2"/>
                  <c:y val="-9.2638670166229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84-4122-9E67-30CDA7F86940}"/>
                </c:ext>
              </c:extLst>
            </c:dLbl>
            <c:dLbl>
              <c:idx val="4"/>
              <c:layout>
                <c:manualLayout>
                  <c:x val="-4.9660493827160507E-2"/>
                  <c:y val="-6.3009040536599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84-4122-9E67-30CDA7F86940}"/>
                </c:ext>
              </c:extLst>
            </c:dLbl>
            <c:dLbl>
              <c:idx val="5"/>
              <c:layout>
                <c:manualLayout>
                  <c:x val="-4.5510881936218148E-2"/>
                  <c:y val="-0.107553734837199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84-4122-9E67-30CDA7F86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Sheet1!$A$4:$A$8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Sheet1!$B$4:$B$8</c:f>
              <c:numCache>
                <c:formatCode>0.0%</c:formatCode>
                <c:ptCount val="5"/>
                <c:pt idx="0">
                  <c:v>0.20399999999999999</c:v>
                </c:pt>
                <c:pt idx="1">
                  <c:v>0.17</c:v>
                </c:pt>
                <c:pt idx="2">
                  <c:v>0.27600000000000002</c:v>
                </c:pt>
                <c:pt idx="3">
                  <c:v>0.2898</c:v>
                </c:pt>
                <c:pt idx="4">
                  <c:v>0.29799999999999999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984-4122-9E67-30CDA7F869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FFFF00"/>
              </a:solidFill>
              <a:prstDash val="dash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0725619425627732E-2"/>
                  <c:y val="-4.685937799372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C3-4C84-AA4A-0D8C604CE6C0}"/>
                </c:ext>
              </c:extLst>
            </c:dLbl>
            <c:dLbl>
              <c:idx val="3"/>
              <c:layout>
                <c:manualLayout>
                  <c:x val="-3.897946400471769E-2"/>
                  <c:y val="-4.6859377993726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C3-4C84-AA4A-0D8C604CE6C0}"/>
                </c:ext>
              </c:extLst>
            </c:dLbl>
            <c:dLbl>
              <c:idx val="5"/>
              <c:layout>
                <c:manualLayout>
                  <c:x val="-6.0656632522704569E-3"/>
                  <c:y val="-7.95027310775342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84-4122-9E67-30CDA7F86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Sheet1!$A$4:$A$8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Sheet1!$C$4:$C$8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984-4122-9E67-30CDA7F869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Part-Time</c:v>
                </c:pt>
              </c:strCache>
            </c:strRef>
          </c:tx>
          <c:spPr>
            <a:ln w="44450">
              <a:solidFill>
                <a:srgbClr val="1E0DFB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5.8657353511835465E-2"/>
                  <c:y val="-4.2506424034612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C3-4C84-AA4A-0D8C604CE6C0}"/>
                </c:ext>
              </c:extLst>
            </c:dLbl>
            <c:dLbl>
              <c:idx val="3"/>
              <c:layout>
                <c:manualLayout>
                  <c:x val="-3.9053162592161544E-2"/>
                  <c:y val="-5.9918239871070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C3-4C84-AA4A-0D8C604CE6C0}"/>
                </c:ext>
              </c:extLst>
            </c:dLbl>
            <c:dLbl>
              <c:idx val="5"/>
              <c:layout>
                <c:manualLayout>
                  <c:x val="-4.2041205026362855E-4"/>
                  <c:y val="-1.2454777612257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84-4122-9E67-30CDA7F86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Sheet1!$A$4:$A$8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Sheet1!$D$4:$D$8</c:f>
              <c:numCache>
                <c:formatCode>0.0%</c:formatCode>
                <c:ptCount val="5"/>
                <c:pt idx="0">
                  <c:v>0.107</c:v>
                </c:pt>
                <c:pt idx="1">
                  <c:v>0.128</c:v>
                </c:pt>
                <c:pt idx="2">
                  <c:v>0.153</c:v>
                </c:pt>
                <c:pt idx="3">
                  <c:v>0.184</c:v>
                </c:pt>
                <c:pt idx="4">
                  <c:v>0.191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984-4122-9E67-30CDA7F869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rgbClr val="1E0DFB"/>
              </a:solidFill>
              <a:prstDash val="dash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Sheet1!$A$4:$A$8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Sheet1!$E$4:$E$8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984-4122-9E67-30CDA7F86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807616"/>
        <c:axId val="558808176"/>
      </c:lineChart>
      <c:catAx>
        <c:axId val="55880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8808176"/>
        <c:crosses val="autoZero"/>
        <c:auto val="1"/>
        <c:lblAlgn val="ctr"/>
        <c:lblOffset val="100"/>
        <c:noMultiLvlLbl val="0"/>
      </c:catAx>
      <c:valAx>
        <c:axId val="558808176"/>
        <c:scaling>
          <c:orientation val="minMax"/>
          <c:min val="5.000000000000001E-2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55880761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1082555652765627"/>
          <c:y val="0"/>
          <c:w val="0.16849543112666479"/>
          <c:h val="0.2055940507436570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NVC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Sheet1!$A$5:$A$9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Sheet1!$B$5:$B$9</c:f>
              <c:numCache>
                <c:formatCode>#,##0</c:formatCode>
                <c:ptCount val="5"/>
                <c:pt idx="0">
                  <c:v>1426</c:v>
                </c:pt>
                <c:pt idx="1">
                  <c:v>1786</c:v>
                </c:pt>
                <c:pt idx="2">
                  <c:v>2487</c:v>
                </c:pt>
                <c:pt idx="3">
                  <c:v>3679</c:v>
                </c:pt>
                <c:pt idx="4">
                  <c:v>3265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A1-473B-A4F0-795BC350C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733952"/>
        <c:axId val="192734512"/>
      </c:barChart>
      <c:catAx>
        <c:axId val="19273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734512"/>
        <c:crosses val="autoZero"/>
        <c:auto val="1"/>
        <c:lblAlgn val="ctr"/>
        <c:lblOffset val="100"/>
        <c:noMultiLvlLbl val="0"/>
      </c:catAx>
      <c:valAx>
        <c:axId val="192734512"/>
        <c:scaling>
          <c:orientation val="minMax"/>
          <c:max val="4000"/>
          <c:min val="5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92733952"/>
        <c:crosses val="autoZero"/>
        <c:crossBetween val="between"/>
        <c:majorUnit val="500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ln>
              <a:solidFill>
                <a:srgbClr val="37402C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_(* #,##0_);_(* \(#,##0\);_(* "-"??_);_(@_)</c:formatCode>
                <c:ptCount val="8"/>
                <c:pt idx="0">
                  <c:v>607</c:v>
                </c:pt>
                <c:pt idx="1">
                  <c:v>473</c:v>
                </c:pt>
                <c:pt idx="2">
                  <c:v>518</c:v>
                </c:pt>
                <c:pt idx="3">
                  <c:v>485</c:v>
                </c:pt>
                <c:pt idx="4">
                  <c:v>543</c:v>
                </c:pt>
                <c:pt idx="5">
                  <c:v>695</c:v>
                </c:pt>
                <c:pt idx="6">
                  <c:v>980</c:v>
                </c:pt>
                <c:pt idx="7">
                  <c:v>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BC-43B2-8909-864B236002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African American</c:v>
                </c:pt>
              </c:strCache>
            </c:strRef>
          </c:tx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Sheet1!$C$2:$C$9</c:f>
              <c:numCache>
                <c:formatCode>_(* #,##0_);_(* \(#,##0\);_(* "-"??_);_(@_)</c:formatCode>
                <c:ptCount val="8"/>
                <c:pt idx="0">
                  <c:v>72</c:v>
                </c:pt>
                <c:pt idx="1">
                  <c:v>62</c:v>
                </c:pt>
                <c:pt idx="2">
                  <c:v>95</c:v>
                </c:pt>
                <c:pt idx="3">
                  <c:v>100</c:v>
                </c:pt>
                <c:pt idx="4">
                  <c:v>118</c:v>
                </c:pt>
                <c:pt idx="5">
                  <c:v>145</c:v>
                </c:pt>
                <c:pt idx="6">
                  <c:v>237</c:v>
                </c:pt>
                <c:pt idx="7">
                  <c:v>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BC-43B2-8909-864B236002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</c:v>
                </c:pt>
              </c:strCache>
            </c:strRef>
          </c:tx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Sheet1!$D$2:$D$9</c:f>
              <c:numCache>
                <c:formatCode>_(* #,##0_);_(* \(#,##0\);_(* "-"??_);_(@_)</c:formatCode>
                <c:ptCount val="8"/>
                <c:pt idx="0">
                  <c:v>572</c:v>
                </c:pt>
                <c:pt idx="1">
                  <c:v>523</c:v>
                </c:pt>
                <c:pt idx="2">
                  <c:v>653</c:v>
                </c:pt>
                <c:pt idx="3">
                  <c:v>750</c:v>
                </c:pt>
                <c:pt idx="4">
                  <c:v>988</c:v>
                </c:pt>
                <c:pt idx="5">
                  <c:v>1449</c:v>
                </c:pt>
                <c:pt idx="6">
                  <c:v>2238</c:v>
                </c:pt>
                <c:pt idx="7">
                  <c:v>2024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BC-43B2-8909-864B236002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Sheet1!$E$2:$E$9</c:f>
              <c:numCache>
                <c:formatCode>_(* #,##0_);_(* \(#,##0\);_(* "-"??_);_(@_)</c:formatCode>
                <c:ptCount val="8"/>
                <c:pt idx="0">
                  <c:v>32</c:v>
                </c:pt>
                <c:pt idx="1">
                  <c:v>40</c:v>
                </c:pt>
                <c:pt idx="2">
                  <c:v>34</c:v>
                </c:pt>
                <c:pt idx="3">
                  <c:v>44</c:v>
                </c:pt>
                <c:pt idx="4">
                  <c:v>59</c:v>
                </c:pt>
                <c:pt idx="5">
                  <c:v>60</c:v>
                </c:pt>
                <c:pt idx="6">
                  <c:v>115</c:v>
                </c:pt>
                <c:pt idx="7">
                  <c:v>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BC-43B2-8909-864B236002D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ln>
              <a:solidFill>
                <a:srgbClr val="933F5B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Sheet1!$F$2:$F$9</c:f>
              <c:numCache>
                <c:formatCode>_(* #,##0_);_(* \(#,##0\);_(* "-"??_);_(@_)</c:formatCode>
                <c:ptCount val="8"/>
                <c:pt idx="0">
                  <c:v>6</c:v>
                </c:pt>
                <c:pt idx="1">
                  <c:v>37</c:v>
                </c:pt>
                <c:pt idx="2">
                  <c:v>52</c:v>
                </c:pt>
                <c:pt idx="3">
                  <c:v>47</c:v>
                </c:pt>
                <c:pt idx="4">
                  <c:v>78</c:v>
                </c:pt>
                <c:pt idx="5">
                  <c:v>138</c:v>
                </c:pt>
                <c:pt idx="6">
                  <c:v>109</c:v>
                </c:pt>
                <c:pt idx="7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BC-43B2-8909-864B23600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738992"/>
        <c:axId val="192739552"/>
      </c:lineChart>
      <c:catAx>
        <c:axId val="19273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739552"/>
        <c:crosses val="autoZero"/>
        <c:auto val="1"/>
        <c:lblAlgn val="ctr"/>
        <c:lblOffset val="100"/>
        <c:noMultiLvlLbl val="0"/>
      </c:catAx>
      <c:valAx>
        <c:axId val="192739552"/>
        <c:scaling>
          <c:orientation val="minMax"/>
          <c:min val="5.000000000000001E-2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1927389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0.12389</cdr:x>
      <cdr:y>0.59615</cdr:y>
    </cdr:from>
    <cdr:to>
      <cdr:x>0.26548</cdr:x>
      <cdr:y>0.66218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066800" y="2362200"/>
          <a:ext cx="1219175" cy="261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(37,709/40,915)</a:t>
          </a:r>
        </a:p>
      </cdr:txBody>
    </cdr:sp>
  </cdr:relSizeAnchor>
  <cdr:relSizeAnchor xmlns:cdr="http://schemas.openxmlformats.org/drawingml/2006/chartDrawing">
    <cdr:from>
      <cdr:x>0.30973</cdr:x>
      <cdr:y>0.59615</cdr:y>
    </cdr:from>
    <cdr:to>
      <cdr:x>0.45132</cdr:x>
      <cdr:y>0.66218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667000" y="2362200"/>
          <a:ext cx="1219174" cy="261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(37,149/40,414)</a:t>
          </a:r>
        </a:p>
      </cdr:txBody>
    </cdr:sp>
  </cdr:relSizeAnchor>
  <cdr:relSizeAnchor xmlns:cdr="http://schemas.openxmlformats.org/drawingml/2006/chartDrawing">
    <cdr:from>
      <cdr:x>0.46903</cdr:x>
      <cdr:y>0.59615</cdr:y>
    </cdr:from>
    <cdr:to>
      <cdr:x>0.61063</cdr:x>
      <cdr:y>0.66218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038600" y="2362200"/>
          <a:ext cx="1219261" cy="261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(39,089/42,311)</a:t>
          </a:r>
        </a:p>
      </cdr:txBody>
    </cdr:sp>
  </cdr:relSizeAnchor>
  <cdr:relSizeAnchor xmlns:cdr="http://schemas.openxmlformats.org/drawingml/2006/chartDrawing">
    <cdr:from>
      <cdr:x>0.62832</cdr:x>
      <cdr:y>0.59615</cdr:y>
    </cdr:from>
    <cdr:to>
      <cdr:x>0.76992</cdr:x>
      <cdr:y>0.66218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410200" y="2362200"/>
          <a:ext cx="1219261" cy="261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(38,560/41,725)</a:t>
          </a:r>
        </a:p>
      </cdr:txBody>
    </cdr:sp>
  </cdr:relSizeAnchor>
  <cdr:relSizeAnchor xmlns:cdr="http://schemas.openxmlformats.org/drawingml/2006/chartDrawing">
    <cdr:from>
      <cdr:x>0.8102</cdr:x>
      <cdr:y>0.59615</cdr:y>
    </cdr:from>
    <cdr:to>
      <cdr:x>0.9518</cdr:x>
      <cdr:y>0.66218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976338" y="2362200"/>
          <a:ext cx="1219261" cy="261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(33,513/35,972)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0.11178</cdr:x>
      <cdr:y>0.58383</cdr:y>
    </cdr:from>
    <cdr:to>
      <cdr:x>0.25213</cdr:x>
      <cdr:y>0.64986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85825" y="2001938"/>
          <a:ext cx="1112245" cy="2264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(32,667/40,915)</a:t>
          </a:r>
        </a:p>
      </cdr:txBody>
    </cdr:sp>
  </cdr:relSizeAnchor>
  <cdr:relSizeAnchor xmlns:cdr="http://schemas.openxmlformats.org/drawingml/2006/chartDrawing">
    <cdr:from>
      <cdr:x>0.27524</cdr:x>
      <cdr:y>0.58383</cdr:y>
    </cdr:from>
    <cdr:to>
      <cdr:x>0.41559</cdr:x>
      <cdr:y>0.64986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181225" y="2001938"/>
          <a:ext cx="1112246" cy="2264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(31,911/40,414)</a:t>
          </a:r>
        </a:p>
      </cdr:txBody>
    </cdr:sp>
  </cdr:relSizeAnchor>
  <cdr:relSizeAnchor xmlns:cdr="http://schemas.openxmlformats.org/drawingml/2006/chartDrawing">
    <cdr:from>
      <cdr:x>0.44545</cdr:x>
      <cdr:y>0.58383</cdr:y>
    </cdr:from>
    <cdr:to>
      <cdr:x>0.5858</cdr:x>
      <cdr:y>0.64986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530102" y="2001938"/>
          <a:ext cx="1112245" cy="2264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(33,949/42,311)</a:t>
          </a:r>
        </a:p>
      </cdr:txBody>
    </cdr:sp>
  </cdr:relSizeAnchor>
  <cdr:relSizeAnchor xmlns:cdr="http://schemas.openxmlformats.org/drawingml/2006/chartDrawing">
    <cdr:from>
      <cdr:x>0.64063</cdr:x>
      <cdr:y>0.58383</cdr:y>
    </cdr:from>
    <cdr:to>
      <cdr:x>0.78098</cdr:x>
      <cdr:y>0.64986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076825" y="2001938"/>
          <a:ext cx="1112246" cy="2264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(33,469/41,725)</a:t>
          </a:r>
        </a:p>
      </cdr:txBody>
    </cdr:sp>
  </cdr:relSizeAnchor>
  <cdr:relSizeAnchor xmlns:cdr="http://schemas.openxmlformats.org/drawingml/2006/chartDrawing">
    <cdr:from>
      <cdr:x>0.83293</cdr:x>
      <cdr:y>0.58383</cdr:y>
    </cdr:from>
    <cdr:to>
      <cdr:x>0.97328</cdr:x>
      <cdr:y>0.66012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600825" y="2001938"/>
          <a:ext cx="111224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(</a:t>
          </a:r>
          <a:r>
            <a:rPr lang="en-US" dirty="0">
              <a:solidFill>
                <a:schemeClr val="tx1"/>
              </a:solidFill>
            </a:rPr>
            <a:t>28</a:t>
          </a:r>
          <a:r>
            <a:rPr lang="en-US" sz="1100" dirty="0">
              <a:solidFill>
                <a:schemeClr val="tx1"/>
              </a:solidFill>
            </a:rPr>
            <a:t>,527/35,972)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0.60185</cdr:x>
      <cdr:y>0.01667</cdr:y>
    </cdr:from>
    <cdr:to>
      <cdr:x>0.78704</cdr:x>
      <cdr:y>0.17222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2985" y="57160"/>
          <a:ext cx="1524039" cy="533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800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0.23214</cdr:x>
      <cdr:y>0.09683</cdr:y>
    </cdr:from>
    <cdr:to>
      <cdr:x>0.42857</cdr:x>
      <cdr:y>0.21311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1187" y="317282"/>
          <a:ext cx="1676413" cy="381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77.4%  2,696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0.67857</cdr:x>
      <cdr:y>0.06977</cdr:y>
    </cdr:from>
    <cdr:to>
      <cdr:x>0.85714</cdr:x>
      <cdr:y>0.18605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91200" y="228595"/>
          <a:ext cx="1523987" cy="381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dirty="0" smtClean="0">
              <a:solidFill>
                <a:schemeClr val="tx1"/>
              </a:solidFill>
            </a:rPr>
            <a:t>81.3%  828</a:t>
          </a:r>
          <a:endParaRPr lang="en-US" sz="22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8494910-C02F-43A5-8464-A5C88D64EBB9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57A0706-35C2-4A6C-A35C-F6B6872D02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4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6C865D0-1560-42EA-AA6C-0F03FB47C96F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B810DCF-2EA8-4EAB-A8E3-1766B7B16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191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distfs02\ires$\Projects\KPI\KPI%20Executive%20Report\KPI%20Master%20December%2017%20(Certified).xlsx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distfs02\ires$\Projects\KPI\KPI%20Executive%20Report\KPI%20Master%20December%2017%20(Certified).xlsx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distfs02\ires$\Projects\Student%20Profile\Fall%202017\Certified\Student%20Profile%20Fall%202017-Certified.xlsx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distfs02\ires$\Projects\KPI\KPI%20Executive%20Report\KPI%20Master%20December%2017%20(Certified).xlsx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\\distfs02\ires$\Projects\KPI\KPI%20Executive%20Report\KPI%20Master%20December%2017%20(Certified).xlsx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63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Full-Time</a:t>
            </a:r>
            <a:r>
              <a:rPr lang="en-US" baseline="0" dirty="0" smtClean="0"/>
              <a:t> </a:t>
            </a:r>
            <a:r>
              <a:rPr lang="en-US" dirty="0" smtClean="0"/>
              <a:t>Source</a:t>
            </a:r>
            <a:r>
              <a:rPr lang="en-US" dirty="0"/>
              <a:t>:</a:t>
            </a:r>
            <a:r>
              <a:rPr lang="en-US" baseline="0" dirty="0"/>
              <a:t> THECB Accountability System (Rates from C03C-Graduation Rates and raw counts from Interactive); Rate=Total rate-Bachelor’s degree rate</a:t>
            </a:r>
            <a:endParaRPr lang="en-US" dirty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Driver 3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CERTIFIED Measure 19: FTPT FTIC Graduates 4 years</a:t>
            </a:r>
            <a:endParaRPr lang="en-US" dirty="0" smtClean="0"/>
          </a:p>
          <a:p>
            <a:r>
              <a:rPr lang="en-US" baseline="0" dirty="0" smtClean="0"/>
              <a:t>THECB Accountability System as of 2.10.2018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Part-time Source: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Z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:\Projects\KPI\KPI Executive Report\KPI Master December 17 (Certified).xlsx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</a:t>
            </a:r>
            <a:r>
              <a:rPr lang="en-US" baseline="0" dirty="0"/>
              <a:t> June 2017, the THECB issued a memo stating they had not included summer enrollees for their Fall 2012 cohort. Therefore, graduation rates were corrected in the Accountability System and in these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7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KPI Benchmark Report</a:t>
            </a:r>
          </a:p>
          <a:p>
            <a:r>
              <a:rPr lang="en-US" dirty="0"/>
              <a:t>THECB Accountability System</a:t>
            </a:r>
          </a:p>
          <a:p>
            <a:endParaRPr lang="en-US" dirty="0"/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Z:\Projects\KPI\KPI Executive Report\KPI Master December 17 (Certified).xlsx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Driver 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CERTIFIED Measure 16: Degrees and Certificate Awards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94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/>
              <a:t>THECB Interactive Accountability System</a:t>
            </a:r>
          </a:p>
          <a:p>
            <a:pPr defTabSz="933237">
              <a:defRPr/>
            </a:pPr>
            <a:r>
              <a:rPr lang="en-US" dirty="0"/>
              <a:t>Other = International + Other						</a:t>
            </a:r>
          </a:p>
          <a:p>
            <a:r>
              <a:rPr lang="en-US" dirty="0"/>
              <a:t>Other = American Indian/Alaskan Native, Native Hawaiian/Other Pacific Islander/Multi-Racial/Unknown		</a:t>
            </a:r>
          </a:p>
          <a:p>
            <a:endParaRPr lang="en-US" dirty="0"/>
          </a:p>
          <a:p>
            <a:r>
              <a:rPr lang="en-US" dirty="0"/>
              <a:t>2017 - Argos </a:t>
            </a:r>
            <a:r>
              <a:rPr lang="en-US" dirty="0" err="1"/>
              <a:t>Datablock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84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THECB Interactive Accountability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2017 - Argos </a:t>
            </a:r>
            <a:r>
              <a:rPr lang="en-US" dirty="0" err="1"/>
              <a:t>Datablock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19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Based</a:t>
            </a:r>
            <a:r>
              <a:rPr lang="en-US" baseline="0" dirty="0" smtClean="0"/>
              <a:t> on NSC data (2.16.18)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02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Texas Public</a:t>
            </a:r>
            <a:r>
              <a:rPr lang="en-US" baseline="0" dirty="0" smtClean="0"/>
              <a:t> Higher Education Almanac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55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Updated as of 2.16.18; grades are preliminary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34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04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/>
              <a:t>Headcount by Owner-Certified</a:t>
            </a:r>
          </a:p>
          <a:p>
            <a:pPr defTabSz="933237">
              <a:defRPr/>
            </a:pPr>
            <a:r>
              <a:rPr lang="en-US" dirty="0"/>
              <a:t>KPI</a:t>
            </a:r>
            <a:r>
              <a:rPr lang="en-US" baseline="0" dirty="0"/>
              <a:t> Benchmark Report</a:t>
            </a:r>
          </a:p>
          <a:p>
            <a:pPr defTabSz="933237">
              <a:defRPr/>
            </a:pPr>
            <a:r>
              <a:rPr lang="en-US" dirty="0"/>
              <a:t>2017 – Student Profile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6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baseline="0" dirty="0"/>
              <a:t>Student Demographics = THECB Acct System</a:t>
            </a:r>
            <a:endParaRPr lang="en-US" dirty="0"/>
          </a:p>
          <a:p>
            <a:pPr defTabSz="933237">
              <a:defRPr/>
            </a:pPr>
            <a:r>
              <a:rPr lang="en-US" baseline="0" dirty="0"/>
              <a:t>African American = African American and one or more race categories one of which is African American</a:t>
            </a:r>
          </a:p>
          <a:p>
            <a:pPr defTabSz="933237">
              <a:defRPr/>
            </a:pPr>
            <a:r>
              <a:rPr lang="en-US" baseline="0" dirty="0"/>
              <a:t>Other = Other + </a:t>
            </a:r>
            <a:r>
              <a:rPr lang="en-US" baseline="0" dirty="0" err="1"/>
              <a:t>Intnl</a:t>
            </a:r>
            <a:r>
              <a:rPr lang="en-US" baseline="0" dirty="0"/>
              <a:t>.</a:t>
            </a:r>
          </a:p>
          <a:p>
            <a:pPr marL="0" marR="0" lvl="0" indent="0" algn="l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Z:\Projects\Student Profile\Fall 2017\Certified\Student Profile Fall 2017-Certified.xlsx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33237">
              <a:defRPr/>
            </a:pPr>
            <a:endParaRPr lang="en-US" baseline="0" dirty="0"/>
          </a:p>
          <a:p>
            <a:pPr defTabSz="933237">
              <a:defRPr/>
            </a:pPr>
            <a:r>
              <a:rPr lang="en-US" baseline="0" dirty="0"/>
              <a:t>Require Remediation = </a:t>
            </a:r>
            <a:r>
              <a:rPr lang="en-US" baseline="0" dirty="0" err="1"/>
              <a:t>Factbook</a:t>
            </a:r>
            <a:r>
              <a:rPr lang="en-US" baseline="0" dirty="0"/>
              <a:t>, FTIC Fall 2016 Testing into Any Dev Ed (1-9-17 no data to date)</a:t>
            </a:r>
          </a:p>
          <a:p>
            <a:pPr defTabSz="933237">
              <a:defRPr/>
            </a:pPr>
            <a:endParaRPr lang="en-US" baseline="0" dirty="0"/>
          </a:p>
          <a:p>
            <a:pPr defTabSz="933237">
              <a:defRPr/>
            </a:pPr>
            <a:r>
              <a:rPr lang="en-US" baseline="0" dirty="0" err="1"/>
              <a:t>Recv</a:t>
            </a:r>
            <a:r>
              <a:rPr lang="en-US" dirty="0"/>
              <a:t> Fin Aid = FADS</a:t>
            </a:r>
            <a:r>
              <a:rPr lang="en-US" baseline="0" dirty="0"/>
              <a:t> Fall 2016 Total Aid Recipients/(Total Headcount by Owner-Dual Credit) [most recent data available]</a:t>
            </a:r>
          </a:p>
          <a:p>
            <a:pPr defTabSz="933237">
              <a:defRPr/>
            </a:pPr>
            <a:r>
              <a:rPr lang="en-US" baseline="0" dirty="0"/>
              <a:t>Economically Disadvantaged = </a:t>
            </a:r>
            <a:r>
              <a:rPr lang="en-US" dirty="0"/>
              <a:t>FADS</a:t>
            </a:r>
            <a:r>
              <a:rPr lang="en-US" baseline="0" dirty="0"/>
              <a:t> Fall 2016 Total Pell Recipients/(Total Headcount by Owner-Dual Credit) [most recent data available]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0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8510">
              <a:defRPr/>
            </a:pPr>
            <a:r>
              <a:rPr lang="en-US" dirty="0"/>
              <a:t>Fall 17</a:t>
            </a:r>
            <a:r>
              <a:rPr lang="en-US" baseline="0" dirty="0"/>
              <a:t> </a:t>
            </a:r>
            <a:r>
              <a:rPr lang="en-US" dirty="0"/>
              <a:t>Preliminary</a:t>
            </a:r>
            <a:r>
              <a:rPr lang="en-US" baseline="0" dirty="0"/>
              <a:t> </a:t>
            </a:r>
            <a:r>
              <a:rPr lang="en-US" dirty="0"/>
              <a:t>Grade Distribution Report (All Students; Primary Instructor)</a:t>
            </a:r>
          </a:p>
          <a:p>
            <a:pPr defTabSz="938510">
              <a:defRPr/>
            </a:pPr>
            <a:endParaRPr lang="en-US" dirty="0"/>
          </a:p>
          <a:p>
            <a:pPr marL="0" marR="0" lvl="0" indent="0" algn="l" defTabSz="938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\\distfs02\ires$\Projects\Grade Distribution\</a:t>
            </a:r>
            <a:r>
              <a:rPr lang="en-US" dirty="0" err="1"/>
              <a:t>GradeDistributionwPrimaryFaculty</a:t>
            </a:r>
            <a:r>
              <a:rPr lang="en-US" dirty="0"/>
              <a:t>\Reports\Fall 2017 Preliminary</a:t>
            </a:r>
          </a:p>
          <a:p>
            <a:pPr defTabSz="938510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34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Fall 17</a:t>
            </a:r>
            <a:r>
              <a:rPr lang="en-US" baseline="0" dirty="0"/>
              <a:t> </a:t>
            </a:r>
            <a:r>
              <a:rPr lang="en-US" dirty="0"/>
              <a:t>Preliminary Grade Distribution Report (All Students; Primary Instructor)</a:t>
            </a:r>
          </a:p>
          <a:p>
            <a:endParaRPr lang="en-US" dirty="0"/>
          </a:p>
          <a:p>
            <a:pPr defTabSz="938510">
              <a:defRPr/>
            </a:pPr>
            <a:endParaRPr lang="en-US" dirty="0"/>
          </a:p>
          <a:p>
            <a:pPr marL="0" marR="0" lvl="0" indent="0" algn="l" defTabSz="938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\\distfs02\ires$\Projects\Grade Distribution\</a:t>
            </a:r>
            <a:r>
              <a:rPr lang="en-US" dirty="0" err="1"/>
              <a:t>GradeDistributionwPrimaryFaculty</a:t>
            </a:r>
            <a:r>
              <a:rPr lang="en-US" dirty="0"/>
              <a:t>\Reports\Fall 2017 Preliminary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8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Argos Datablock</a:t>
            </a:r>
          </a:p>
          <a:p>
            <a:r>
              <a:rPr lang="en-US" dirty="0"/>
              <a:t>High Risk Courses by Campus Section Location</a:t>
            </a:r>
          </a:p>
          <a:p>
            <a:endParaRPr lang="en-US" dirty="0"/>
          </a:p>
          <a:p>
            <a:r>
              <a:rPr lang="en-US" dirty="0"/>
              <a:t>Z:\IRES Users\</a:t>
            </a:r>
            <a:r>
              <a:rPr lang="en-US" dirty="0" err="1"/>
              <a:t>BCaro</a:t>
            </a:r>
            <a:r>
              <a:rPr lang="en-US"/>
              <a:t>\Student Profile\Performance Updates\NVC </a:t>
            </a:r>
            <a:r>
              <a:rPr lang="en-US" dirty="0"/>
              <a:t>High Risk Courses All Students  - by Course No_BND_20180117_110149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7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/>
              <a:t>CCSSE Benchmark Reports</a:t>
            </a:r>
          </a:p>
          <a:p>
            <a:pPr defTabSz="933237">
              <a:defRPr/>
            </a:pPr>
            <a:r>
              <a:rPr lang="en-US" dirty="0"/>
              <a:t>http://share.alamo.edu/ires/Factbook/2017%20Factbook_Benchmark%20Scores_FY%202017.pdf</a:t>
            </a:r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0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Full-time: THECB </a:t>
            </a:r>
            <a:r>
              <a:rPr lang="en-US" dirty="0"/>
              <a:t>Accountability System as of </a:t>
            </a:r>
            <a:r>
              <a:rPr lang="en-US" dirty="0" smtClean="0"/>
              <a:t>2.10.2018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Driver 2 --&gt; CERTIFIED Measure 11-12: One-Year Fall to Fall Persistence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Part-time: KPI Benchmark Report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Z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:\Projects\KPI\KPI Executive Report\KPI Master December 17 (Certified).xlsx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DCF-2EA8-4EAB-A8E3-1766B7B160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6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Full-time Source</a:t>
            </a:r>
            <a:r>
              <a:rPr lang="en-US" dirty="0"/>
              <a:t>:</a:t>
            </a:r>
            <a:r>
              <a:rPr lang="en-US" baseline="0" dirty="0"/>
              <a:t> THECB Accountability System (Rates from C03C-Graduation Rates and raw counts from Interactive); Rate=Total rate-Bachelor’s degree rate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Driver 3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CERTIFIED Measure 18: FTPT FTIC Graduates 3 years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THECB Accountability System as of 2.10.2018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Part-time Source: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Z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:\Projects\KPI\KPI Executive Report\KPI Master December 17 (Certified).xlsx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</a:t>
            </a:r>
            <a:r>
              <a:rPr lang="en-US" baseline="0" dirty="0"/>
              <a:t> June 2017, the THECB issued a memo stating they had not included summer enrollees for their Fall 2012 cohort. Therefore, graduation rates were corrected in the Accountability System and in these data.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66402-982B-449B-8F2B-0D8219D62C7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8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3ADB-9B20-4FDD-89C3-DE8FE4EECF77}" type="datetime1">
              <a:rPr lang="en-US" smtClean="0"/>
              <a:t>1/4/2019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7E9-C270-4E94-9243-78D669EA71F9}" type="datetime1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E267-16B8-4AFC-896A-17683F65D05E}" type="datetime1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F3A887-38C6-4100-8BA1-5D58B04CCCCE}" type="datetime1">
              <a:rPr lang="en-US" smtClean="0"/>
              <a:t>1/4/2019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CC4A4C7-05E8-48F8-AB57-06920D8F39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CDE3-A6AC-4267-B56B-FA954BB37E3E}" type="datetime1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B1E2-AB4A-4130-AE9C-A79488B20233}" type="datetime1">
              <a:rPr lang="en-US" smtClean="0"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D9BF-556B-4252-BE2C-A0537B5F36FA}" type="datetime1">
              <a:rPr lang="en-US" smtClean="0"/>
              <a:t>1/4/2019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0E5-0227-4010-8672-4E40603C37A8}" type="datetime1">
              <a:rPr lang="en-US" smtClean="0"/>
              <a:t>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50F5-794C-49A4-99E8-8F2852E8F994}" type="datetime1">
              <a:rPr lang="en-US" smtClean="0"/>
              <a:t>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DF354C-A61B-4670-A123-95101A37FA9C}" type="datetime1">
              <a:rPr lang="en-US" smtClean="0"/>
              <a:t>1/4/2019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DEA4-7BCE-4C8F-9203-89711089041F}" type="datetime1">
              <a:rPr lang="en-US" smtClean="0"/>
              <a:t>1/4/2019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03B48D-7A1C-4B8D-B2F8-B94A3DE0F504}" type="datetime1">
              <a:rPr lang="en-US" smtClean="0"/>
              <a:t>1/4/2019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CC4A4C7-05E8-48F8-AB57-06920D8F39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Northwest Vista College</a:t>
            </a: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Ric Baser, President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3950"/>
            <a:ext cx="9144000" cy="1485900"/>
          </a:xfrm>
        </p:spPr>
        <p:txBody>
          <a:bodyPr/>
          <a:lstStyle/>
          <a:p>
            <a:r>
              <a:rPr lang="en-US" sz="7200" b="1" dirty="0">
                <a:solidFill>
                  <a:srgbClr val="7030A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Update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5750"/>
            <a:ext cx="3429000" cy="9989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4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7030A0"/>
                </a:solidFill>
                <a:latin typeface="Calibri" panose="020F0502020204030204" pitchFamily="34" charset="0"/>
              </a:rPr>
              <a:t>Lagging Indicators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6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5315"/>
            <a:ext cx="7467600" cy="765573"/>
          </a:xfrm>
        </p:spPr>
        <p:txBody>
          <a:bodyPr>
            <a:normAutofit/>
          </a:bodyPr>
          <a:lstStyle/>
          <a:p>
            <a:r>
              <a:rPr lang="en-US" sz="4300" b="1" dirty="0">
                <a:solidFill>
                  <a:srgbClr val="7030A0"/>
                </a:solidFill>
                <a:latin typeface="Calibri" panose="020F0502020204030204" pitchFamily="34" charset="0"/>
              </a:rPr>
              <a:t>Three-Year FTIC Graduation Rates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342678"/>
              </p:ext>
            </p:extLst>
          </p:nvPr>
        </p:nvGraphicFramePr>
        <p:xfrm>
          <a:off x="304800" y="960888"/>
          <a:ext cx="8382000" cy="291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476337"/>
              </p:ext>
            </p:extLst>
          </p:nvPr>
        </p:nvGraphicFramePr>
        <p:xfrm>
          <a:off x="762001" y="3918752"/>
          <a:ext cx="7696199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43360">
                <a:tc rowSpan="2"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113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FTIC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Grads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FTIC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Grads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FTIC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Grads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FTIC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Grads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FTIC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Grads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487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1641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487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1594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/>
          <a:lstStyle/>
          <a:p>
            <a:fld id="{0CC4A4C7-05E8-48F8-AB57-06920D8F39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3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544326"/>
              </p:ext>
            </p:extLst>
          </p:nvPr>
        </p:nvGraphicFramePr>
        <p:xfrm>
          <a:off x="228600" y="883301"/>
          <a:ext cx="8534400" cy="291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5132"/>
            <a:ext cx="9144000" cy="781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Four-Year FTIC Graduation Rates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70416"/>
              </p:ext>
            </p:extLst>
          </p:nvPr>
        </p:nvGraphicFramePr>
        <p:xfrm>
          <a:off x="761998" y="3916211"/>
          <a:ext cx="792480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50"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Grads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Grads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Grads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Grads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Grads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807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807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68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994946"/>
              </p:ext>
            </p:extLst>
          </p:nvPr>
        </p:nvGraphicFramePr>
        <p:xfrm>
          <a:off x="457200" y="1143000"/>
          <a:ext cx="8229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</a:rPr>
              <a:t>Degrees and Certificates Awarded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33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734082"/>
              </p:ext>
            </p:extLst>
          </p:nvPr>
        </p:nvGraphicFramePr>
        <p:xfrm>
          <a:off x="457200" y="971550"/>
          <a:ext cx="8229600" cy="4007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101" y="209550"/>
            <a:ext cx="8686800" cy="6667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</a:rPr>
              <a:t>Degrees &amp; Certificates Awarded by Ethnicity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4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863187"/>
              </p:ext>
            </p:extLst>
          </p:nvPr>
        </p:nvGraphicFramePr>
        <p:xfrm>
          <a:off x="457200" y="1028700"/>
          <a:ext cx="82296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375" y="137686"/>
            <a:ext cx="8686800" cy="7429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Degrees &amp; Certificates Awarded by Gender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4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766680"/>
              </p:ext>
            </p:extLst>
          </p:nvPr>
        </p:nvGraphicFramePr>
        <p:xfrm>
          <a:off x="381000" y="1688411"/>
          <a:ext cx="838200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493" y="59055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6-Year FTIC </a:t>
            </a:r>
            <a:r>
              <a:rPr lang="en-US" sz="5400" b="1" dirty="0">
                <a:solidFill>
                  <a:srgbClr val="7030A0"/>
                </a:solidFill>
                <a:latin typeface="Calibri" panose="020F0502020204030204" pitchFamily="34" charset="0"/>
              </a:rPr>
              <a:t>Transfer </a:t>
            </a:r>
            <a:r>
              <a:rPr lang="en-US" sz="5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Rates</a:t>
            </a:r>
            <a:br>
              <a:rPr lang="en-US" sz="5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(Based on NSC Data)</a:t>
            </a:r>
            <a:endParaRPr lang="en-US" sz="40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8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114615"/>
              </p:ext>
            </p:extLst>
          </p:nvPr>
        </p:nvGraphicFramePr>
        <p:xfrm>
          <a:off x="302093" y="1845444"/>
          <a:ext cx="838200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493" y="59055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Students Employed and/or Enrolled Within 6 Months of Graduation</a:t>
            </a:r>
            <a:endParaRPr lang="en-US" sz="36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09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505302"/>
              </p:ext>
            </p:extLst>
          </p:nvPr>
        </p:nvGraphicFramePr>
        <p:xfrm>
          <a:off x="152400" y="1200152"/>
          <a:ext cx="8534400" cy="327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1838"/>
            <a:ext cx="9067800" cy="9144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Fall FT </a:t>
            </a:r>
            <a:r>
              <a:rPr lang="en-US" sz="4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2014 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FTIC 3-Year </a:t>
            </a:r>
            <a:r>
              <a:rPr lang="en-US" sz="4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Tracking*</a:t>
            </a:r>
            <a:endParaRPr lang="en-US" sz="48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810000" y="1809750"/>
            <a:ext cx="1752576" cy="24003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prstClr val="white"/>
              </a:solidFill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Left in Good 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--Academic Standing--</a:t>
            </a:r>
          </a:p>
          <a:p>
            <a:pPr algn="ctr"/>
            <a:endParaRPr lang="en-US" b="1" dirty="0">
              <a:solidFill>
                <a:prstClr val="white"/>
              </a:solidFill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----- Still Enrolled -----</a:t>
            </a:r>
          </a:p>
          <a:p>
            <a:pPr algn="ctr"/>
            <a:endParaRPr lang="en-US" b="1" dirty="0">
              <a:solidFill>
                <a:prstClr val="white"/>
              </a:solidFill>
            </a:endParaRPr>
          </a:p>
          <a:p>
            <a:pPr algn="ctr"/>
            <a:endParaRPr lang="en-US" sz="100" b="1" dirty="0">
              <a:solidFill>
                <a:prstClr val="white"/>
              </a:solidFill>
            </a:endParaRPr>
          </a:p>
          <a:p>
            <a:pPr algn="ctr"/>
            <a:endParaRPr lang="en-US" sz="800" b="1" dirty="0">
              <a:solidFill>
                <a:prstClr val="white"/>
              </a:solidFill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------ Transferred ------</a:t>
            </a:r>
          </a:p>
          <a:p>
            <a:pPr algn="ctr"/>
            <a:endParaRPr lang="en-US" b="1" dirty="0">
              <a:solidFill>
                <a:prstClr val="white"/>
              </a:solidFill>
            </a:endParaRPr>
          </a:p>
          <a:p>
            <a:pPr algn="ctr"/>
            <a:endParaRPr lang="en-US" sz="500" b="1" dirty="0">
              <a:solidFill>
                <a:prstClr val="white"/>
              </a:solidFill>
            </a:endParaRPr>
          </a:p>
          <a:p>
            <a:pPr algn="ctr"/>
            <a:endParaRPr lang="en-US" sz="500" b="1" dirty="0">
              <a:solidFill>
                <a:prstClr val="white"/>
              </a:solidFill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------ Graduated ------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1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595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7030A0"/>
                </a:solidFill>
                <a:latin typeface="Calibri" panose="020F0502020204030204" pitchFamily="34" charset="0"/>
              </a:rPr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0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831888"/>
              </p:ext>
            </p:extLst>
          </p:nvPr>
        </p:nvGraphicFramePr>
        <p:xfrm>
          <a:off x="457200" y="1143000"/>
          <a:ext cx="8229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 Headcount Enrollment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636148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*By Owner</a:t>
            </a:r>
          </a:p>
        </p:txBody>
      </p:sp>
    </p:spTree>
    <p:extLst>
      <p:ext uri="{BB962C8B-B14F-4D97-AF65-F5344CB8AC3E}">
        <p14:creationId xmlns:p14="http://schemas.microsoft.com/office/powerpoint/2010/main" val="3165989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595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7030A0"/>
                </a:solidFill>
                <a:latin typeface="Calibri" panose="020F0502020204030204" pitchFamily="34" charset="0"/>
              </a:rPr>
              <a:t>Appendices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58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3-Year Graduation Rates by Race/Ethnicity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002158"/>
              </p:ext>
            </p:extLst>
          </p:nvPr>
        </p:nvGraphicFramePr>
        <p:xfrm>
          <a:off x="1828800" y="834389"/>
          <a:ext cx="5486400" cy="347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3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461" y="243840"/>
            <a:ext cx="7953375" cy="5905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3-Year Graduation Rates by Race/Ethnicity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713132"/>
              </p:ext>
            </p:extLst>
          </p:nvPr>
        </p:nvGraphicFramePr>
        <p:xfrm>
          <a:off x="990600" y="834390"/>
          <a:ext cx="6553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807955"/>
              </p:ext>
            </p:extLst>
          </p:nvPr>
        </p:nvGraphicFramePr>
        <p:xfrm>
          <a:off x="1752600" y="3562350"/>
          <a:ext cx="39243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5" imgW="3924224" imgH="1287780" progId="Excel.Sheet.12">
                  <p:embed/>
                </p:oleObj>
              </mc:Choice>
              <mc:Fallback>
                <p:oleObj name="Worksheet" r:id="rId5" imgW="3924224" imgH="1287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600" y="3562350"/>
                        <a:ext cx="3924300" cy="128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6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465" y="1127449"/>
            <a:ext cx="8229600" cy="3429000"/>
          </a:xfrm>
        </p:spPr>
        <p:txBody>
          <a:bodyPr>
            <a:normAutofit fontScale="40000" lnSpcReduction="2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25% (4,114) Full-Time, 75% (12,638) Part-Time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56% (9,312) Female, 44% (7,440) Male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 (10,443) Hispanic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(1,182) African-American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 (4,042) White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(573) Asian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(512) Other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22% (3,637) Dual Credit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58% (1,572) FTIC Require Remediation for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Fall 2016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59% Receive Financial Aid (Excluding dual credit) for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Fall 2016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*; 7,859/(16,793-3,572 dual credit)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47% Receive Financial Aid (Including dual credit) for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Fall 2016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*; 7,859 /16,793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42% Economically Disadvantaged (Excluding dual credit) for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Fall 2016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*; 5,523/(16,793-3,572 dual)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33% Economically Disadvantaged (Including dual credit) for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Fall 2016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*; 5,523/16,793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3350"/>
            <a:ext cx="9150531" cy="914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Profile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5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7030A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Leading Indicators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0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310205"/>
              </p:ext>
            </p:extLst>
          </p:nvPr>
        </p:nvGraphicFramePr>
        <p:xfrm>
          <a:off x="333375" y="934283"/>
          <a:ext cx="8077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Calibri" panose="020F0502020204030204" pitchFamily="34" charset="0"/>
              </a:rPr>
              <a:t>Course Completion Rates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62875" y="4636148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</a:t>
            </a:r>
            <a:r>
              <a:rPr lang="en-US" sz="900" dirty="0"/>
              <a:t>Preliminary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8380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378895"/>
              </p:ext>
            </p:extLst>
          </p:nvPr>
        </p:nvGraphicFramePr>
        <p:xfrm>
          <a:off x="485775" y="1027012"/>
          <a:ext cx="7924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Calibri" panose="020F0502020204030204" pitchFamily="34" charset="0"/>
              </a:rPr>
              <a:t>Productive Grade Rates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24775" y="4584549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</a:t>
            </a:r>
            <a:r>
              <a:rPr lang="en-US" sz="900" dirty="0"/>
              <a:t>Preliminary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9721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616055"/>
              </p:ext>
            </p:extLst>
          </p:nvPr>
        </p:nvGraphicFramePr>
        <p:xfrm>
          <a:off x="571500" y="1150958"/>
          <a:ext cx="8001000" cy="338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Number of High Risk Courses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72400" y="4636148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*Preliminary</a:t>
            </a:r>
          </a:p>
        </p:txBody>
      </p:sp>
    </p:spTree>
    <p:extLst>
      <p:ext uri="{BB962C8B-B14F-4D97-AF65-F5344CB8AC3E}">
        <p14:creationId xmlns:p14="http://schemas.microsoft.com/office/powerpoint/2010/main" val="266412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79525"/>
              </p:ext>
            </p:extLst>
          </p:nvPr>
        </p:nvGraphicFramePr>
        <p:xfrm>
          <a:off x="533400" y="1047750"/>
          <a:ext cx="7924799" cy="37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Student Engagement Domain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9933FF"/>
                          </a:solidFill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9933FF"/>
                          </a:solidFill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Calibri" panose="020F0502020204030204" pitchFamily="34" charset="0"/>
                        </a:rPr>
                        <a:t>Active &amp; Collaborative Learning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</a:rPr>
                        <a:t>59.4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9933FF"/>
                          </a:solidFill>
                          <a:latin typeface="Calibri" panose="020F0502020204030204" pitchFamily="34" charset="0"/>
                        </a:rPr>
                        <a:t>55.2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</a:rPr>
                        <a:t>54.2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9933FF"/>
                          </a:solidFill>
                          <a:latin typeface="Calibri" panose="020F0502020204030204" pitchFamily="34" charset="0"/>
                        </a:rPr>
                        <a:t>55.9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57.7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57.7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Calibri" panose="020F0502020204030204" pitchFamily="34" charset="0"/>
                        </a:rPr>
                        <a:t>Student Effort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</a:rPr>
                        <a:t>53.1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9933FF"/>
                          </a:solidFill>
                          <a:latin typeface="Calibri" panose="020F0502020204030204" pitchFamily="34" charset="0"/>
                        </a:rPr>
                        <a:t>51.6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</a:rPr>
                        <a:t>48.2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9933FF"/>
                          </a:solidFill>
                          <a:latin typeface="Calibri" panose="020F0502020204030204" pitchFamily="34" charset="0"/>
                        </a:rPr>
                        <a:t>48.9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48.6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54.2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Calibri" panose="020F0502020204030204" pitchFamily="34" charset="0"/>
                        </a:rPr>
                        <a:t>Academic Challenge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</a:rPr>
                        <a:t>52.4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9933FF"/>
                          </a:solidFill>
                          <a:latin typeface="Calibri" panose="020F0502020204030204" pitchFamily="34" charset="0"/>
                        </a:rPr>
                        <a:t>48.8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</a:rPr>
                        <a:t>48.0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9933FF"/>
                          </a:solidFill>
                          <a:latin typeface="Calibri" panose="020F0502020204030204" pitchFamily="34" charset="0"/>
                        </a:rPr>
                        <a:t>48.6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48.9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50.4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Calibri" panose="020F0502020204030204" pitchFamily="34" charset="0"/>
                        </a:rPr>
                        <a:t>Student/Faculty Interaction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</a:rPr>
                        <a:t>53.3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9933FF"/>
                          </a:solidFill>
                          <a:latin typeface="Calibri" panose="020F0502020204030204" pitchFamily="34" charset="0"/>
                        </a:rPr>
                        <a:t>49.4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</a:rPr>
                        <a:t>49.4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9933FF"/>
                          </a:solidFill>
                          <a:latin typeface="Calibri" panose="020F0502020204030204" pitchFamily="34" charset="0"/>
                        </a:rPr>
                        <a:t>50.0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49.6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51.8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Calibri" panose="020F0502020204030204" pitchFamily="34" charset="0"/>
                        </a:rPr>
                        <a:t>Support for Learners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</a:rPr>
                        <a:t>55.2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9933FF"/>
                          </a:solidFill>
                          <a:latin typeface="Calibri" panose="020F0502020204030204" pitchFamily="34" charset="0"/>
                        </a:rPr>
                        <a:t>49.2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</a:rPr>
                        <a:t>49.4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9933FF"/>
                          </a:solidFill>
                          <a:latin typeface="Calibri" panose="020F0502020204030204" pitchFamily="34" charset="0"/>
                        </a:rPr>
                        <a:t>49.5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49.6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Calibri" panose="020F0502020204030204" pitchFamily="34" charset="0"/>
              </a:rPr>
              <a:t>CCSSE at NVC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3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28207"/>
              </p:ext>
            </p:extLst>
          </p:nvPr>
        </p:nvGraphicFramePr>
        <p:xfrm>
          <a:off x="228600" y="1028700"/>
          <a:ext cx="845820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Fall-to-Fall FTIC Persistence Rates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80524"/>
              </p:ext>
            </p:extLst>
          </p:nvPr>
        </p:nvGraphicFramePr>
        <p:xfrm>
          <a:off x="762001" y="3884943"/>
          <a:ext cx="7619997" cy="923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6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12-13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13-14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15-16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16-17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FTIC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Persisted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FTIC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Persisted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FTIC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Persisted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FTIC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Persisted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FTIC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Persisted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C4A4C7-05E8-48F8-AB57-06920D8F395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84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11101</TotalTime>
  <Words>1001</Words>
  <Application>Microsoft Office PowerPoint</Application>
  <PresentationFormat>On-screen Show (16:9)</PresentationFormat>
  <Paragraphs>331</Paragraphs>
  <Slides>22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Constantia</vt:lpstr>
      <vt:lpstr>Verdana</vt:lpstr>
      <vt:lpstr>Wingdings</vt:lpstr>
      <vt:lpstr>Wingdings 2</vt:lpstr>
      <vt:lpstr>Paper</vt:lpstr>
      <vt:lpstr>Worksheet</vt:lpstr>
      <vt:lpstr>Performance Update</vt:lpstr>
      <vt:lpstr>*Fall Headcount Enrollment</vt:lpstr>
      <vt:lpstr>Student Profile Fall 2017</vt:lpstr>
      <vt:lpstr>Leading Indicators</vt:lpstr>
      <vt:lpstr>Course Completion Rates</vt:lpstr>
      <vt:lpstr>Productive Grade Rates</vt:lpstr>
      <vt:lpstr>Number of High Risk Courses</vt:lpstr>
      <vt:lpstr>CCSSE at NVC</vt:lpstr>
      <vt:lpstr>Fall-to-Fall FTIC Persistence Rates</vt:lpstr>
      <vt:lpstr>Lagging Indicators</vt:lpstr>
      <vt:lpstr>Three-Year FTIC Graduation Rates</vt:lpstr>
      <vt:lpstr>Four-Year FTIC Graduation Rates</vt:lpstr>
      <vt:lpstr>Degrees and Certificates Awarded</vt:lpstr>
      <vt:lpstr>Degrees &amp; Certificates Awarded by Ethnicity</vt:lpstr>
      <vt:lpstr>Degrees &amp; Certificates Awarded by Gender</vt:lpstr>
      <vt:lpstr>6-Year FTIC Transfer Rates (Based on NSC Data)</vt:lpstr>
      <vt:lpstr>Students Employed and/or Enrolled Within 6 Months of Graduation</vt:lpstr>
      <vt:lpstr>Fall FT 2014 FTIC 3-Year Tracking*</vt:lpstr>
      <vt:lpstr>Questions?</vt:lpstr>
      <vt:lpstr>Appendices</vt:lpstr>
      <vt:lpstr>3-Year Graduation Rates by Race/Ethnicity</vt:lpstr>
      <vt:lpstr>3-Year Graduation Rates by Race/Ethnicity</vt:lpstr>
    </vt:vector>
  </TitlesOfParts>
  <Company>Alamo Colleges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Update</dc:title>
  <dc:creator>Cleary, Dr. Thomas</dc:creator>
  <cp:lastModifiedBy>Muniz, Priscilla</cp:lastModifiedBy>
  <cp:revision>349</cp:revision>
  <cp:lastPrinted>2017-06-14T13:28:57Z</cp:lastPrinted>
  <dcterms:created xsi:type="dcterms:W3CDTF">2013-09-16T12:57:17Z</dcterms:created>
  <dcterms:modified xsi:type="dcterms:W3CDTF">2019-01-04T19:35:20Z</dcterms:modified>
</cp:coreProperties>
</file>