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6" r:id="rId10"/>
    <p:sldId id="267" r:id="rId11"/>
    <p:sldId id="263" r:id="rId12"/>
    <p:sldId id="264" r:id="rId13"/>
    <p:sldId id="269" r:id="rId14"/>
    <p:sldId id="270" r:id="rId15"/>
    <p:sldId id="271" r:id="rId16"/>
    <p:sldId id="272"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9" d="100"/>
          <a:sy n="69" d="100"/>
        </p:scale>
        <p:origin x="6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BC354AF-EC93-4EF8-9D00-CD5FA939BCDA}" type="datetimeFigureOut">
              <a:rPr lang="en-US" smtClean="0"/>
              <a:t>12/28/2016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6E5FF-E611-4921-A925-6935DCDA8C62}" type="slidenum">
              <a:rPr lang="en-US" smtClean="0"/>
              <a:t>‹#›</a:t>
            </a:fld>
            <a:endParaRPr lang="en-US"/>
          </a:p>
        </p:txBody>
      </p:sp>
    </p:spTree>
    <p:extLst>
      <p:ext uri="{BB962C8B-B14F-4D97-AF65-F5344CB8AC3E}">
        <p14:creationId xmlns:p14="http://schemas.microsoft.com/office/powerpoint/2010/main" val="1038370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C354AF-EC93-4EF8-9D00-CD5FA939BCDA}" type="datetimeFigureOut">
              <a:rPr lang="en-US" smtClean="0"/>
              <a:t>12/28/2016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6E5FF-E611-4921-A925-6935DCDA8C62}" type="slidenum">
              <a:rPr lang="en-US" smtClean="0"/>
              <a:t>‹#›</a:t>
            </a:fld>
            <a:endParaRPr lang="en-US"/>
          </a:p>
        </p:txBody>
      </p:sp>
    </p:spTree>
    <p:extLst>
      <p:ext uri="{BB962C8B-B14F-4D97-AF65-F5344CB8AC3E}">
        <p14:creationId xmlns:p14="http://schemas.microsoft.com/office/powerpoint/2010/main" val="2338452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C354AF-EC93-4EF8-9D00-CD5FA939BCDA}" type="datetimeFigureOut">
              <a:rPr lang="en-US" smtClean="0"/>
              <a:t>12/28/2016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6E5FF-E611-4921-A925-6935DCDA8C62}" type="slidenum">
              <a:rPr lang="en-US" smtClean="0"/>
              <a:t>‹#›</a:t>
            </a:fld>
            <a:endParaRPr lang="en-US"/>
          </a:p>
        </p:txBody>
      </p:sp>
    </p:spTree>
    <p:extLst>
      <p:ext uri="{BB962C8B-B14F-4D97-AF65-F5344CB8AC3E}">
        <p14:creationId xmlns:p14="http://schemas.microsoft.com/office/powerpoint/2010/main" val="2829231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C354AF-EC93-4EF8-9D00-CD5FA939BCDA}" type="datetimeFigureOut">
              <a:rPr lang="en-US" smtClean="0"/>
              <a:t>12/28/2016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6E5FF-E611-4921-A925-6935DCDA8C62}" type="slidenum">
              <a:rPr lang="en-US" smtClean="0"/>
              <a:t>‹#›</a:t>
            </a:fld>
            <a:endParaRPr lang="en-US"/>
          </a:p>
        </p:txBody>
      </p:sp>
    </p:spTree>
    <p:extLst>
      <p:ext uri="{BB962C8B-B14F-4D97-AF65-F5344CB8AC3E}">
        <p14:creationId xmlns:p14="http://schemas.microsoft.com/office/powerpoint/2010/main" val="317201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C354AF-EC93-4EF8-9D00-CD5FA939BCDA}" type="datetimeFigureOut">
              <a:rPr lang="en-US" smtClean="0"/>
              <a:t>12/28/2016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6E5FF-E611-4921-A925-6935DCDA8C62}" type="slidenum">
              <a:rPr lang="en-US" smtClean="0"/>
              <a:t>‹#›</a:t>
            </a:fld>
            <a:endParaRPr lang="en-US"/>
          </a:p>
        </p:txBody>
      </p:sp>
    </p:spTree>
    <p:extLst>
      <p:ext uri="{BB962C8B-B14F-4D97-AF65-F5344CB8AC3E}">
        <p14:creationId xmlns:p14="http://schemas.microsoft.com/office/powerpoint/2010/main" val="132482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C354AF-EC93-4EF8-9D00-CD5FA939BCDA}" type="datetimeFigureOut">
              <a:rPr lang="en-US" smtClean="0"/>
              <a:t>12/28/2016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6E5FF-E611-4921-A925-6935DCDA8C62}" type="slidenum">
              <a:rPr lang="en-US" smtClean="0"/>
              <a:t>‹#›</a:t>
            </a:fld>
            <a:endParaRPr lang="en-US"/>
          </a:p>
        </p:txBody>
      </p:sp>
    </p:spTree>
    <p:extLst>
      <p:ext uri="{BB962C8B-B14F-4D97-AF65-F5344CB8AC3E}">
        <p14:creationId xmlns:p14="http://schemas.microsoft.com/office/powerpoint/2010/main" val="406430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BC354AF-EC93-4EF8-9D00-CD5FA939BCDA}" type="datetimeFigureOut">
              <a:rPr lang="en-US" smtClean="0"/>
              <a:t>12/28/2016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F6E5FF-E611-4921-A925-6935DCDA8C62}" type="slidenum">
              <a:rPr lang="en-US" smtClean="0"/>
              <a:t>‹#›</a:t>
            </a:fld>
            <a:endParaRPr lang="en-US"/>
          </a:p>
        </p:txBody>
      </p:sp>
    </p:spTree>
    <p:extLst>
      <p:ext uri="{BB962C8B-B14F-4D97-AF65-F5344CB8AC3E}">
        <p14:creationId xmlns:p14="http://schemas.microsoft.com/office/powerpoint/2010/main" val="2161192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C354AF-EC93-4EF8-9D00-CD5FA939BCDA}" type="datetimeFigureOut">
              <a:rPr lang="en-US" smtClean="0"/>
              <a:t>12/28/2016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F6E5FF-E611-4921-A925-6935DCDA8C62}" type="slidenum">
              <a:rPr lang="en-US" smtClean="0"/>
              <a:t>‹#›</a:t>
            </a:fld>
            <a:endParaRPr lang="en-US"/>
          </a:p>
        </p:txBody>
      </p:sp>
    </p:spTree>
    <p:extLst>
      <p:ext uri="{BB962C8B-B14F-4D97-AF65-F5344CB8AC3E}">
        <p14:creationId xmlns:p14="http://schemas.microsoft.com/office/powerpoint/2010/main" val="1083062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C354AF-EC93-4EF8-9D00-CD5FA939BCDA}" type="datetimeFigureOut">
              <a:rPr lang="en-US" smtClean="0"/>
              <a:t>12/28/2016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F6E5FF-E611-4921-A925-6935DCDA8C62}" type="slidenum">
              <a:rPr lang="en-US" smtClean="0"/>
              <a:t>‹#›</a:t>
            </a:fld>
            <a:endParaRPr lang="en-US"/>
          </a:p>
        </p:txBody>
      </p:sp>
    </p:spTree>
    <p:extLst>
      <p:ext uri="{BB962C8B-B14F-4D97-AF65-F5344CB8AC3E}">
        <p14:creationId xmlns:p14="http://schemas.microsoft.com/office/powerpoint/2010/main" val="2032962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C354AF-EC93-4EF8-9D00-CD5FA939BCDA}" type="datetimeFigureOut">
              <a:rPr lang="en-US" smtClean="0"/>
              <a:t>12/28/2016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6E5FF-E611-4921-A925-6935DCDA8C62}" type="slidenum">
              <a:rPr lang="en-US" smtClean="0"/>
              <a:t>‹#›</a:t>
            </a:fld>
            <a:endParaRPr lang="en-US"/>
          </a:p>
        </p:txBody>
      </p:sp>
    </p:spTree>
    <p:extLst>
      <p:ext uri="{BB962C8B-B14F-4D97-AF65-F5344CB8AC3E}">
        <p14:creationId xmlns:p14="http://schemas.microsoft.com/office/powerpoint/2010/main" val="1495012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C354AF-EC93-4EF8-9D00-CD5FA939BCDA}" type="datetimeFigureOut">
              <a:rPr lang="en-US" smtClean="0"/>
              <a:t>12/28/2016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6E5FF-E611-4921-A925-6935DCDA8C62}" type="slidenum">
              <a:rPr lang="en-US" smtClean="0"/>
              <a:t>‹#›</a:t>
            </a:fld>
            <a:endParaRPr lang="en-US"/>
          </a:p>
        </p:txBody>
      </p:sp>
    </p:spTree>
    <p:extLst>
      <p:ext uri="{BB962C8B-B14F-4D97-AF65-F5344CB8AC3E}">
        <p14:creationId xmlns:p14="http://schemas.microsoft.com/office/powerpoint/2010/main" val="718026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354AF-EC93-4EF8-9D00-CD5FA939BCDA}" type="datetimeFigureOut">
              <a:rPr lang="en-US" smtClean="0"/>
              <a:t>12/28/2016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6E5FF-E611-4921-A925-6935DCDA8C62}" type="slidenum">
              <a:rPr lang="en-US" smtClean="0"/>
              <a:t>‹#›</a:t>
            </a:fld>
            <a:endParaRPr lang="en-US"/>
          </a:p>
        </p:txBody>
      </p:sp>
    </p:spTree>
    <p:extLst>
      <p:ext uri="{BB962C8B-B14F-4D97-AF65-F5344CB8AC3E}">
        <p14:creationId xmlns:p14="http://schemas.microsoft.com/office/powerpoint/2010/main" val="419513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Creating Math Steps</a:t>
            </a:r>
          </a:p>
        </p:txBody>
      </p:sp>
      <p:sp>
        <p:nvSpPr>
          <p:cNvPr id="3" name="Subtitle 2"/>
          <p:cNvSpPr>
            <a:spLocks noGrp="1"/>
          </p:cNvSpPr>
          <p:nvPr>
            <p:ph type="subTitle" idx="1"/>
          </p:nvPr>
        </p:nvSpPr>
        <p:spPr/>
        <p:txBody>
          <a:bodyPr/>
          <a:lstStyle/>
          <a:p>
            <a:r>
              <a:rPr lang="en-US" dirty="0"/>
              <a:t>Algebra, Formulas and Math Operations</a:t>
            </a:r>
          </a:p>
        </p:txBody>
      </p:sp>
    </p:spTree>
    <p:extLst>
      <p:ext uri="{BB962C8B-B14F-4D97-AF65-F5344CB8AC3E}">
        <p14:creationId xmlns:p14="http://schemas.microsoft.com/office/powerpoint/2010/main" val="2495290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1129145" y="662283"/>
                <a:ext cx="2120581" cy="7078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4000" i="1" smtClean="0">
                          <a:latin typeface="Cambria Math" panose="02040503050406030204" pitchFamily="18" charset="0"/>
                        </a:rPr>
                        <m:t>𝐴</m:t>
                      </m:r>
                      <m:r>
                        <a:rPr lang="en-US" sz="4000" i="0">
                          <a:latin typeface="Cambria Math" panose="02040503050406030204" pitchFamily="18" charset="0"/>
                        </a:rPr>
                        <m:t>=</m:t>
                      </m:r>
                      <m:r>
                        <a:rPr lang="en-US" sz="4000" i="1">
                          <a:latin typeface="Cambria Math" panose="02040503050406030204" pitchFamily="18" charset="0"/>
                        </a:rPr>
                        <m:t>𝜋</m:t>
                      </m:r>
                      <m:sSup>
                        <m:sSupPr>
                          <m:ctrlPr>
                            <a:rPr lang="en-US" sz="4000" i="1">
                              <a:latin typeface="Cambria Math" panose="02040503050406030204" pitchFamily="18" charset="0"/>
                            </a:rPr>
                          </m:ctrlPr>
                        </m:sSupPr>
                        <m:e>
                          <m:r>
                            <a:rPr lang="en-US" sz="4000" i="1">
                              <a:latin typeface="Cambria Math" panose="02040503050406030204" pitchFamily="18" charset="0"/>
                            </a:rPr>
                            <m:t>𝑟</m:t>
                          </m:r>
                        </m:e>
                        <m:sup>
                          <m:r>
                            <a:rPr lang="en-US" sz="4000" i="0">
                              <a:latin typeface="Cambria Math" panose="02040503050406030204" pitchFamily="18" charset="0"/>
                            </a:rPr>
                            <m:t>2</m:t>
                          </m:r>
                        </m:sup>
                      </m:sSup>
                    </m:oMath>
                  </m:oMathPara>
                </a14:m>
                <a:endParaRPr lang="en-US" sz="4000" dirty="0"/>
              </a:p>
            </p:txBody>
          </p:sp>
        </mc:Choice>
        <mc:Fallback xmlns="">
          <p:sp>
            <p:nvSpPr>
              <p:cNvPr id="3" name="Rectangle 2"/>
              <p:cNvSpPr>
                <a:spLocks noRot="1" noChangeAspect="1" noMove="1" noResize="1" noEditPoints="1" noAdjustHandles="1" noChangeArrowheads="1" noChangeShapeType="1" noTextEdit="1"/>
              </p:cNvSpPr>
              <p:nvPr/>
            </p:nvSpPr>
            <p:spPr>
              <a:xfrm>
                <a:off x="1129145" y="662283"/>
                <a:ext cx="2120581" cy="707886"/>
              </a:xfrm>
              <a:prstGeom prst="rect">
                <a:avLst/>
              </a:prstGeom>
              <a:blipFill>
                <a:blip r:embed="rId2"/>
                <a:stretch>
                  <a:fillRect/>
                </a:stretch>
              </a:blipFill>
            </p:spPr>
            <p:txBody>
              <a:bodyPr/>
              <a:lstStyle/>
              <a:p>
                <a:r>
                  <a:rPr lang="en-US">
                    <a:noFill/>
                  </a:rPr>
                  <a:t> </a:t>
                </a:r>
              </a:p>
            </p:txBody>
          </p:sp>
        </mc:Fallback>
      </mc:AlternateContent>
      <p:sp>
        <p:nvSpPr>
          <p:cNvPr id="4" name="Rectangle 3"/>
          <p:cNvSpPr/>
          <p:nvPr/>
        </p:nvSpPr>
        <p:spPr>
          <a:xfrm>
            <a:off x="3954040" y="642869"/>
            <a:ext cx="7221144" cy="658835"/>
          </a:xfrm>
          <a:prstGeom prst="rect">
            <a:avLst/>
          </a:prstGeom>
        </p:spPr>
        <p:txBody>
          <a:bodyPr wrap="none">
            <a:spAutoFit/>
          </a:bodyPr>
          <a:lstStyle/>
          <a:p>
            <a:pPr>
              <a:lnSpc>
                <a:spcPct val="107000"/>
              </a:lnSpc>
              <a:spcAft>
                <a:spcPts val="800"/>
              </a:spcAft>
            </a:pPr>
            <a:r>
              <a:rPr lang="en-US" sz="3600" dirty="0">
                <a:effectLst/>
                <a:latin typeface="Calibri" panose="020F0502020204030204" pitchFamily="34" charset="0"/>
                <a:ea typeface="Times New Roman" panose="02020603050405020304" pitchFamily="18" charset="0"/>
                <a:cs typeface="Times New Roman" panose="02020603050405020304" pitchFamily="18" charset="0"/>
              </a:rPr>
              <a:t>Area is equal to 3.14  x radius x radius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1408032" y="1712569"/>
            <a:ext cx="6747745" cy="2246769"/>
          </a:xfrm>
          <a:prstGeom prst="rect">
            <a:avLst/>
          </a:prstGeom>
          <a:noFill/>
        </p:spPr>
        <p:txBody>
          <a:bodyPr wrap="none" rtlCol="0">
            <a:spAutoFit/>
          </a:bodyPr>
          <a:lstStyle/>
          <a:p>
            <a:r>
              <a:rPr lang="en-US" sz="2800" dirty="0"/>
              <a:t>Steps: </a:t>
            </a:r>
            <a:br>
              <a:rPr lang="en-US" sz="2800" dirty="0"/>
            </a:br>
            <a:r>
              <a:rPr lang="en-US" sz="2800" dirty="0"/>
              <a:t>Find the radius from the problem (or picture)</a:t>
            </a:r>
            <a:br>
              <a:rPr lang="en-US" sz="2800" dirty="0"/>
            </a:br>
            <a:r>
              <a:rPr lang="en-US" sz="2800" dirty="0"/>
              <a:t>Multiply radius times radius </a:t>
            </a:r>
            <a:r>
              <a:rPr lang="en-US" sz="2800" dirty="0">
                <a:solidFill>
                  <a:srgbClr val="0070C0"/>
                </a:solidFill>
              </a:rPr>
              <a:t>***</a:t>
            </a:r>
          </a:p>
          <a:p>
            <a:r>
              <a:rPr lang="en-US" sz="2800" dirty="0"/>
              <a:t>Multiply that number by pi (3.14)</a:t>
            </a:r>
            <a:br>
              <a:rPr lang="en-US" sz="2800" dirty="0"/>
            </a:br>
            <a:r>
              <a:rPr lang="en-US" sz="2800" dirty="0"/>
              <a:t>Write the answer with the units squared</a:t>
            </a:r>
          </a:p>
        </p:txBody>
      </p:sp>
      <p:sp>
        <p:nvSpPr>
          <p:cNvPr id="6" name="TextBox 5"/>
          <p:cNvSpPr txBox="1"/>
          <p:nvPr/>
        </p:nvSpPr>
        <p:spPr>
          <a:xfrm>
            <a:off x="1129145" y="4370203"/>
            <a:ext cx="9096833" cy="1569660"/>
          </a:xfrm>
          <a:prstGeom prst="rect">
            <a:avLst/>
          </a:prstGeom>
          <a:noFill/>
          <a:ln>
            <a:solidFill>
              <a:srgbClr val="0070C0"/>
            </a:solidFill>
          </a:ln>
        </p:spPr>
        <p:txBody>
          <a:bodyPr wrap="square" rtlCol="0">
            <a:spAutoFit/>
          </a:bodyPr>
          <a:lstStyle/>
          <a:p>
            <a:r>
              <a:rPr lang="en-US" sz="2400" dirty="0">
                <a:solidFill>
                  <a:srgbClr val="0070C0"/>
                </a:solidFill>
              </a:rPr>
              <a:t>***Since they can’t do powers, it must be simplified to repeated multiplication.</a:t>
            </a:r>
          </a:p>
          <a:p>
            <a:r>
              <a:rPr lang="en-US" sz="2400" dirty="0">
                <a:solidFill>
                  <a:srgbClr val="0070C0"/>
                </a:solidFill>
              </a:rPr>
              <a:t>They also cannot do pi, so either they must be given the actual value or you need to show them how to find the “pi” button on a calculator.</a:t>
            </a:r>
          </a:p>
        </p:txBody>
      </p:sp>
    </p:spTree>
    <p:extLst>
      <p:ext uri="{BB962C8B-B14F-4D97-AF65-F5344CB8AC3E}">
        <p14:creationId xmlns:p14="http://schemas.microsoft.com/office/powerpoint/2010/main" val="364750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79" y="0"/>
            <a:ext cx="10515600" cy="852488"/>
          </a:xfrm>
        </p:spPr>
        <p:txBody>
          <a:bodyPr/>
          <a:lstStyle/>
          <a:p>
            <a:r>
              <a:rPr lang="en-US" dirty="0">
                <a:effectLst/>
                <a:latin typeface="Calibri" panose="020F0502020204030204" pitchFamily="34" charset="0"/>
                <a:ea typeface="Times New Roman" panose="02020603050405020304" pitchFamily="18" charset="0"/>
                <a:cs typeface="Times New Roman" panose="02020603050405020304" pitchFamily="18" charset="0"/>
              </a:rPr>
              <a:t>Algebra Expressions</a:t>
            </a:r>
            <a:endParaRPr lang="en-US" dirty="0"/>
          </a:p>
        </p:txBody>
      </p:sp>
      <p:sp>
        <p:nvSpPr>
          <p:cNvPr id="3" name="Rectangle 2"/>
          <p:cNvSpPr/>
          <p:nvPr/>
        </p:nvSpPr>
        <p:spPr>
          <a:xfrm>
            <a:off x="480059" y="1551842"/>
            <a:ext cx="10835640" cy="1870705"/>
          </a:xfrm>
          <a:prstGeom prst="rect">
            <a:avLst/>
          </a:prstGeom>
        </p:spPr>
        <p:txBody>
          <a:bodyPr wrap="square">
            <a:spAutoFit/>
          </a:bodyPr>
          <a:lstStyle/>
          <a:p>
            <a:pPr>
              <a:lnSpc>
                <a:spcPct val="107000"/>
              </a:lnSpc>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Little kids also can’t do Algebra (i.e. anything with a variable (a letter) in it, like “x”). For algebra problems, you have to call the variable by an everyday name. </a:t>
            </a:r>
            <a:endParaRPr lang="en-US" sz="3600" dirty="0"/>
          </a:p>
        </p:txBody>
      </p:sp>
    </p:spTree>
    <p:extLst>
      <p:ext uri="{BB962C8B-B14F-4D97-AF65-F5344CB8AC3E}">
        <p14:creationId xmlns:p14="http://schemas.microsoft.com/office/powerpoint/2010/main" val="1468520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722" y="197182"/>
            <a:ext cx="10515600" cy="854075"/>
          </a:xfrm>
        </p:spPr>
        <p:txBody>
          <a:bodyPr/>
          <a:lstStyle/>
          <a:p>
            <a:r>
              <a:rPr lang="en-US" dirty="0"/>
              <a:t>Algebra Steps</a:t>
            </a:r>
          </a:p>
        </p:txBody>
      </p:sp>
      <p:sp>
        <p:nvSpPr>
          <p:cNvPr id="3" name="Rectangle 2"/>
          <p:cNvSpPr/>
          <p:nvPr/>
        </p:nvSpPr>
        <p:spPr>
          <a:xfrm>
            <a:off x="700722" y="808930"/>
            <a:ext cx="10240645" cy="1014380"/>
          </a:xfrm>
          <a:prstGeom prst="rect">
            <a:avLst/>
          </a:prstGeom>
        </p:spPr>
        <p:txBody>
          <a:bodyPr wrap="square">
            <a:spAutoFit/>
          </a:bodyPr>
          <a:lstStyle/>
          <a:p>
            <a:pPr>
              <a:lnSpc>
                <a:spcPct val="107000"/>
              </a:lnSpc>
              <a:spcAft>
                <a:spcPts val="800"/>
              </a:spcAft>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Example Problem: Bobby has twice as many marbles as Ginny. How many marbles does Bobby have if Ginny has 8 marbles?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575525" y="2649764"/>
            <a:ext cx="5318443" cy="461665"/>
          </a:xfrm>
          <a:prstGeom prst="rect">
            <a:avLst/>
          </a:prstGeom>
        </p:spPr>
        <p:txBody>
          <a:bodyPr wrap="square">
            <a:spAutoFit/>
          </a:bodyPr>
          <a:lstStyle/>
          <a:p>
            <a:r>
              <a:rPr lang="en-US" sz="24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(Bobby’s marbles) = 2 x (Ginny’s marbles)   </a:t>
            </a:r>
            <a:endParaRPr lang="en-US" sz="2400" dirty="0"/>
          </a:p>
        </p:txBody>
      </p:sp>
      <p:sp>
        <p:nvSpPr>
          <p:cNvPr id="5" name="TextBox 4"/>
          <p:cNvSpPr txBox="1"/>
          <p:nvPr/>
        </p:nvSpPr>
        <p:spPr>
          <a:xfrm>
            <a:off x="332590" y="1937806"/>
            <a:ext cx="11770658" cy="523220"/>
          </a:xfrm>
          <a:prstGeom prst="rect">
            <a:avLst/>
          </a:prstGeom>
          <a:noFill/>
        </p:spPr>
        <p:txBody>
          <a:bodyPr wrap="none" rtlCol="0">
            <a:spAutoFit/>
          </a:bodyPr>
          <a:lstStyle/>
          <a:p>
            <a:r>
              <a:rPr lang="en-US" sz="2800" dirty="0">
                <a:solidFill>
                  <a:srgbClr val="FF0000"/>
                </a:solidFill>
              </a:rPr>
              <a:t>We begin by describing the math problem using words instead of the variables: </a:t>
            </a:r>
          </a:p>
        </p:txBody>
      </p:sp>
      <p:sp>
        <p:nvSpPr>
          <p:cNvPr id="6" name="Rectangle 5"/>
          <p:cNvSpPr/>
          <p:nvPr/>
        </p:nvSpPr>
        <p:spPr>
          <a:xfrm>
            <a:off x="6007248" y="2648341"/>
            <a:ext cx="6096000" cy="830997"/>
          </a:xfrm>
          <a:prstGeom prst="rect">
            <a:avLst/>
          </a:prstGeom>
        </p:spPr>
        <p:txBody>
          <a:bodyPr>
            <a:spAutoFit/>
          </a:bodyPr>
          <a:lstStyle/>
          <a:p>
            <a:r>
              <a:rPr lang="en-US" sz="2400" dirty="0">
                <a:latin typeface="Calibri" panose="020F0502020204030204" pitchFamily="34" charset="0"/>
                <a:ea typeface="Times New Roman" panose="02020603050405020304" pitchFamily="18" charset="0"/>
                <a:cs typeface="Times New Roman" panose="02020603050405020304" pitchFamily="18" charset="0"/>
              </a:rPr>
              <a:t>step 1: Write down the number of marbles      	Ginny has in the space provided</a:t>
            </a:r>
            <a:endParaRPr lang="en-US" sz="2400" dirty="0"/>
          </a:p>
        </p:txBody>
      </p:sp>
      <mc:AlternateContent xmlns:mc="http://schemas.openxmlformats.org/markup-compatibility/2006" xmlns:a14="http://schemas.microsoft.com/office/drawing/2010/main">
        <mc:Choice Requires="a14">
          <p:sp>
            <p:nvSpPr>
              <p:cNvPr id="7" name="Rectangle 6"/>
              <p:cNvSpPr/>
              <p:nvPr/>
            </p:nvSpPr>
            <p:spPr>
              <a:xfrm>
                <a:off x="700722" y="3867688"/>
                <a:ext cx="11006369" cy="461665"/>
              </a:xfrm>
              <a:prstGeom prst="rect">
                <a:avLst/>
              </a:prstGeom>
            </p:spPr>
            <p:txBody>
              <a:bodyPr wrap="square">
                <a:spAutoFit/>
              </a:bodyPr>
              <a:lstStyle/>
              <a:p>
                <a:r>
                  <a:rPr lang="en-US" sz="24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(Bobby’s marbles) </a:t>
                </a:r>
                <a:r>
                  <a:rPr lang="en-US" sz="2400" dirty="0">
                    <a:latin typeface="Calibri" panose="020F0502020204030204" pitchFamily="34" charset="0"/>
                    <a:ea typeface="Times New Roman" panose="02020603050405020304" pitchFamily="18" charset="0"/>
                    <a:cs typeface="Times New Roman" panose="02020603050405020304" pitchFamily="18" charset="0"/>
                  </a:rPr>
                  <a:t>   = </a:t>
                </a:r>
                <a14:m>
                  <m:oMath xmlns:m="http://schemas.openxmlformats.org/officeDocument/2006/math">
                    <m:r>
                      <a:rPr lang="en-US" sz="2400" i="1">
                        <a:latin typeface="Cambria Math" panose="02040503050406030204" pitchFamily="18" charset="0"/>
                        <a:ea typeface="Calibri" panose="020F0502020204030204" pitchFamily="34" charset="0"/>
                        <a:cs typeface="Times New Roman" panose="02020603050405020304" pitchFamily="18" charset="0"/>
                      </a:rPr>
                      <m:t>2 (8)</m:t>
                    </m:r>
                  </m:oMath>
                </a14:m>
                <a:r>
                  <a:rPr lang="en-US" sz="2400" dirty="0">
                    <a:latin typeface="Calibri" panose="020F0502020204030204" pitchFamily="34" charset="0"/>
                    <a:ea typeface="Times New Roman" panose="02020603050405020304" pitchFamily="18" charset="0"/>
                    <a:cs typeface="Times New Roman" panose="02020603050405020304" pitchFamily="18" charset="0"/>
                  </a:rPr>
                  <a:t>		           step 2: Calculate 2 x (Ginny’s marbles)</a:t>
                </a:r>
              </a:p>
            </p:txBody>
          </p:sp>
        </mc:Choice>
        <mc:Fallback xmlns="">
          <p:sp>
            <p:nvSpPr>
              <p:cNvPr id="7" name="Rectangle 6"/>
              <p:cNvSpPr>
                <a:spLocks noRot="1" noChangeAspect="1" noMove="1" noResize="1" noEditPoints="1" noAdjustHandles="1" noChangeArrowheads="1" noChangeShapeType="1" noTextEdit="1"/>
              </p:cNvSpPr>
              <p:nvPr/>
            </p:nvSpPr>
            <p:spPr>
              <a:xfrm>
                <a:off x="700722" y="3867688"/>
                <a:ext cx="11006369" cy="461665"/>
              </a:xfrm>
              <a:prstGeom prst="rect">
                <a:avLst/>
              </a:prstGeom>
              <a:blipFill>
                <a:blip r:embed="rId2"/>
                <a:stretch>
                  <a:fillRect l="-886" t="-1052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700722" y="4575599"/>
                <a:ext cx="11006369" cy="461665"/>
              </a:xfrm>
              <a:prstGeom prst="rect">
                <a:avLst/>
              </a:prstGeom>
            </p:spPr>
            <p:txBody>
              <a:bodyPr wrap="square">
                <a:spAutoFit/>
              </a:bodyPr>
              <a:lstStyle/>
              <a:p>
                <a:r>
                  <a:rPr lang="en-US" sz="24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(Bobby’s marbles) </a:t>
                </a:r>
                <a:r>
                  <a:rPr lang="en-US" sz="2400" dirty="0">
                    <a:latin typeface="Calibri" panose="020F0502020204030204" pitchFamily="34" charset="0"/>
                    <a:ea typeface="Times New Roman" panose="02020603050405020304" pitchFamily="18" charset="0"/>
                    <a:cs typeface="Times New Roman" panose="02020603050405020304" pitchFamily="18" charset="0"/>
                  </a:rPr>
                  <a:t>   </a:t>
                </a:r>
                <a14:m>
                  <m:oMath xmlns:m="http://schemas.openxmlformats.org/officeDocument/2006/math">
                    <m:r>
                      <a:rPr lang="en-US" sz="2400" i="1">
                        <a:latin typeface="Cambria Math" panose="02040503050406030204" pitchFamily="18" charset="0"/>
                        <a:ea typeface="Times New Roman" panose="02020603050405020304" pitchFamily="18" charset="0"/>
                        <a:cs typeface="Times New Roman" panose="02020603050405020304" pitchFamily="18" charset="0"/>
                      </a:rPr>
                      <m:t>=16 </m:t>
                    </m:r>
                    <m:r>
                      <a:rPr lang="en-US" sz="2400" i="1">
                        <a:latin typeface="Cambria Math" panose="02040503050406030204" pitchFamily="18" charset="0"/>
                        <a:ea typeface="Times New Roman" panose="02020603050405020304" pitchFamily="18" charset="0"/>
                        <a:cs typeface="Times New Roman" panose="02020603050405020304" pitchFamily="18" charset="0"/>
                      </a:rPr>
                      <m:t>𝑚𝑎𝑟𝑏𝑙𝑒𝑠</m:t>
                    </m:r>
                  </m:oMath>
                </a14:m>
                <a:r>
                  <a:rPr lang="en-US" sz="2400" dirty="0">
                    <a:latin typeface="Calibri" panose="020F0502020204030204" pitchFamily="34" charset="0"/>
                    <a:ea typeface="Times New Roman" panose="02020603050405020304" pitchFamily="18" charset="0"/>
                    <a:cs typeface="Times New Roman" panose="02020603050405020304" pitchFamily="18" charset="0"/>
                  </a:rPr>
                  <a:t>	         step 3: Write the answer in the answer space</a:t>
                </a:r>
                <a:endParaRPr lang="en-US" sz="2400" dirty="0"/>
              </a:p>
            </p:txBody>
          </p:sp>
        </mc:Choice>
        <mc:Fallback xmlns="">
          <p:sp>
            <p:nvSpPr>
              <p:cNvPr id="8" name="Rectangle 7"/>
              <p:cNvSpPr>
                <a:spLocks noRot="1" noChangeAspect="1" noMove="1" noResize="1" noEditPoints="1" noAdjustHandles="1" noChangeArrowheads="1" noChangeShapeType="1" noTextEdit="1"/>
              </p:cNvSpPr>
              <p:nvPr/>
            </p:nvSpPr>
            <p:spPr>
              <a:xfrm>
                <a:off x="700722" y="4575599"/>
                <a:ext cx="11006369" cy="461665"/>
              </a:xfrm>
              <a:prstGeom prst="rect">
                <a:avLst/>
              </a:prstGeom>
              <a:blipFill>
                <a:blip r:embed="rId3"/>
                <a:stretch>
                  <a:fillRect l="-886" t="-10667" r="-166" b="-30667"/>
                </a:stretch>
              </a:blipFill>
            </p:spPr>
            <p:txBody>
              <a:bodyPr/>
              <a:lstStyle/>
              <a:p>
                <a:r>
                  <a:rPr lang="en-US">
                    <a:noFill/>
                  </a:rPr>
                  <a:t> </a:t>
                </a:r>
              </a:p>
            </p:txBody>
          </p:sp>
        </mc:Fallback>
      </mc:AlternateContent>
    </p:spTree>
    <p:extLst>
      <p:ext uri="{BB962C8B-B14F-4D97-AF65-F5344CB8AC3E}">
        <p14:creationId xmlns:p14="http://schemas.microsoft.com/office/powerpoint/2010/main" val="290753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8301"/>
          </a:xfrm>
        </p:spPr>
        <p:txBody>
          <a:bodyPr/>
          <a:lstStyle/>
          <a:p>
            <a:r>
              <a:rPr lang="en-US" dirty="0"/>
              <a:t>Teaching an alternate method</a:t>
            </a:r>
          </a:p>
        </p:txBody>
      </p:sp>
      <p:sp>
        <p:nvSpPr>
          <p:cNvPr id="3" name="TextBox 2"/>
          <p:cNvSpPr txBox="1"/>
          <p:nvPr/>
        </p:nvSpPr>
        <p:spPr>
          <a:xfrm>
            <a:off x="675861" y="1179444"/>
            <a:ext cx="10561982" cy="1384995"/>
          </a:xfrm>
          <a:prstGeom prst="rect">
            <a:avLst/>
          </a:prstGeom>
          <a:noFill/>
        </p:spPr>
        <p:txBody>
          <a:bodyPr wrap="square" rtlCol="0">
            <a:spAutoFit/>
          </a:bodyPr>
          <a:lstStyle/>
          <a:p>
            <a:r>
              <a:rPr lang="en-US" sz="2800" dirty="0"/>
              <a:t>It is a hard enough task to teach well-known methods, but when the method you have to teach is new to you also, then it has to be broken down, defined, outlined and explained in even more detail than usual. </a:t>
            </a:r>
          </a:p>
        </p:txBody>
      </p:sp>
      <p:sp>
        <p:nvSpPr>
          <p:cNvPr id="4" name="TextBox 3"/>
          <p:cNvSpPr txBox="1"/>
          <p:nvPr/>
        </p:nvSpPr>
        <p:spPr>
          <a:xfrm>
            <a:off x="675861" y="3034747"/>
            <a:ext cx="9316278" cy="954107"/>
          </a:xfrm>
          <a:prstGeom prst="rect">
            <a:avLst/>
          </a:prstGeom>
          <a:noFill/>
        </p:spPr>
        <p:txBody>
          <a:bodyPr wrap="square" rtlCol="0">
            <a:spAutoFit/>
          </a:bodyPr>
          <a:lstStyle/>
          <a:p>
            <a:r>
              <a:rPr lang="en-US" sz="2800" dirty="0"/>
              <a:t>See the following example of a shortcut method for multiplying numbers by 11 to see how much extra detail is required.</a:t>
            </a:r>
          </a:p>
        </p:txBody>
      </p:sp>
    </p:spTree>
    <p:extLst>
      <p:ext uri="{BB962C8B-B14F-4D97-AF65-F5344CB8AC3E}">
        <p14:creationId xmlns:p14="http://schemas.microsoft.com/office/powerpoint/2010/main" val="3150187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5292"/>
          </a:xfrm>
        </p:spPr>
        <p:txBody>
          <a:bodyPr>
            <a:normAutofit fontScale="90000"/>
          </a:bodyPr>
          <a:lstStyle/>
          <a:p>
            <a:r>
              <a:rPr lang="en-US" b="1" dirty="0"/>
              <a:t>Title: Multiply a 2-digit number by 11</a:t>
            </a:r>
          </a:p>
        </p:txBody>
      </p:sp>
      <mc:AlternateContent xmlns:mc="http://schemas.openxmlformats.org/markup-compatibility/2006">
        <mc:Choice xmlns:a14="http://schemas.microsoft.com/office/drawing/2010/main" Requires="a14">
          <p:sp>
            <p:nvSpPr>
              <p:cNvPr id="3" name="TextBox 2"/>
              <p:cNvSpPr txBox="1"/>
              <p:nvPr/>
            </p:nvSpPr>
            <p:spPr>
              <a:xfrm>
                <a:off x="4251784" y="1255789"/>
                <a:ext cx="1013098" cy="73866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4800" b="1" i="1" smtClean="0">
                          <a:latin typeface="Cambria Math" panose="02040503050406030204" pitchFamily="18" charset="0"/>
                        </a:rPr>
                        <m:t>𝟐</m:t>
                      </m:r>
                      <m:r>
                        <a:rPr lang="en-US" sz="4800" b="1" i="1" smtClean="0">
                          <a:latin typeface="Cambria Math" panose="02040503050406030204" pitchFamily="18" charset="0"/>
                        </a:rPr>
                        <m:t> </m:t>
                      </m:r>
                      <m:r>
                        <a:rPr lang="en-US" sz="4800" b="1" i="1" smtClean="0">
                          <a:latin typeface="Cambria Math" panose="02040503050406030204" pitchFamily="18" charset="0"/>
                        </a:rPr>
                        <m:t>𝟓</m:t>
                      </m:r>
                    </m:oMath>
                  </m:oMathPara>
                </a14:m>
                <a:endParaRPr lang="en-US" sz="4800" b="1" dirty="0"/>
              </a:p>
            </p:txBody>
          </p:sp>
        </mc:Choice>
        <mc:Fallback>
          <p:sp>
            <p:nvSpPr>
              <p:cNvPr id="3" name="TextBox 2"/>
              <p:cNvSpPr txBox="1">
                <a:spLocks noRot="1" noChangeAspect="1" noMove="1" noResize="1" noEditPoints="1" noAdjustHandles="1" noChangeArrowheads="1" noChangeShapeType="1" noTextEdit="1"/>
              </p:cNvSpPr>
              <p:nvPr/>
            </p:nvSpPr>
            <p:spPr>
              <a:xfrm>
                <a:off x="4251784" y="1255789"/>
                <a:ext cx="1013098" cy="738664"/>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3807367" y="1891270"/>
                <a:ext cx="1457515" cy="677108"/>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4400" b="1" i="1" u="sng" smtClean="0">
                          <a:latin typeface="Cambria Math" panose="02040503050406030204" pitchFamily="18" charset="0"/>
                          <a:ea typeface="Cambria Math" panose="02040503050406030204" pitchFamily="18" charset="0"/>
                        </a:rPr>
                        <m:t>×</m:t>
                      </m:r>
                      <m:r>
                        <a:rPr lang="en-US" sz="4400" b="1" i="1" u="sng" smtClean="0">
                          <a:latin typeface="Cambria Math" panose="02040503050406030204" pitchFamily="18" charset="0"/>
                          <a:ea typeface="Cambria Math" panose="02040503050406030204" pitchFamily="18" charset="0"/>
                        </a:rPr>
                        <m:t>𝟏</m:t>
                      </m:r>
                      <m:r>
                        <a:rPr lang="en-US" sz="4400" b="1" i="1" u="sng" smtClean="0">
                          <a:latin typeface="Cambria Math" panose="02040503050406030204" pitchFamily="18" charset="0"/>
                          <a:ea typeface="Cambria Math" panose="02040503050406030204" pitchFamily="18" charset="0"/>
                        </a:rPr>
                        <m:t> </m:t>
                      </m:r>
                      <m:r>
                        <a:rPr lang="en-US" sz="4400" b="1" i="1" u="sng" smtClean="0">
                          <a:latin typeface="Cambria Math" panose="02040503050406030204" pitchFamily="18" charset="0"/>
                          <a:ea typeface="Cambria Math" panose="02040503050406030204" pitchFamily="18" charset="0"/>
                        </a:rPr>
                        <m:t>𝟏</m:t>
                      </m:r>
                    </m:oMath>
                  </m:oMathPara>
                </a14:m>
                <a:endParaRPr lang="en-US" sz="2000" b="1" u="sng" dirty="0"/>
              </a:p>
            </p:txBody>
          </p:sp>
        </mc:Choice>
        <mc:Fallback>
          <p:sp>
            <p:nvSpPr>
              <p:cNvPr id="4" name="TextBox 3"/>
              <p:cNvSpPr txBox="1">
                <a:spLocks noRot="1" noChangeAspect="1" noMove="1" noResize="1" noEditPoints="1" noAdjustHandles="1" noChangeArrowheads="1" noChangeShapeType="1" noTextEdit="1"/>
              </p:cNvSpPr>
              <p:nvPr/>
            </p:nvSpPr>
            <p:spPr>
              <a:xfrm>
                <a:off x="3807367" y="1891270"/>
                <a:ext cx="1457515" cy="677108"/>
              </a:xfrm>
              <a:prstGeom prst="rect">
                <a:avLst/>
              </a:prstGeom>
              <a:blipFill>
                <a:blip r:embed="rId3"/>
                <a:stretch>
                  <a:fillRect/>
                </a:stretch>
              </a:blipFill>
            </p:spPr>
            <p:txBody>
              <a:bodyPr/>
              <a:lstStyle/>
              <a:p>
                <a:r>
                  <a:rPr lang="en-US">
                    <a:noFill/>
                  </a:rPr>
                  <a:t> </a:t>
                </a:r>
              </a:p>
            </p:txBody>
          </p:sp>
        </mc:Fallback>
      </mc:AlternateContent>
      <p:grpSp>
        <p:nvGrpSpPr>
          <p:cNvPr id="17" name="Group 16"/>
          <p:cNvGrpSpPr/>
          <p:nvPr/>
        </p:nvGrpSpPr>
        <p:grpSpPr>
          <a:xfrm>
            <a:off x="1571690" y="1040345"/>
            <a:ext cx="2788275" cy="830997"/>
            <a:chOff x="1571690" y="1040345"/>
            <a:chExt cx="2788275" cy="830997"/>
          </a:xfrm>
        </p:grpSpPr>
        <p:sp>
          <p:nvSpPr>
            <p:cNvPr id="5" name="TextBox 4"/>
            <p:cNvSpPr txBox="1"/>
            <p:nvPr/>
          </p:nvSpPr>
          <p:spPr>
            <a:xfrm>
              <a:off x="1571690" y="1040345"/>
              <a:ext cx="2235677" cy="830997"/>
            </a:xfrm>
            <a:prstGeom prst="rect">
              <a:avLst/>
            </a:prstGeom>
            <a:noFill/>
            <a:ln>
              <a:solidFill>
                <a:schemeClr val="tx1"/>
              </a:solidFill>
            </a:ln>
          </p:spPr>
          <p:txBody>
            <a:bodyPr wrap="none" rtlCol="0">
              <a:spAutoFit/>
            </a:bodyPr>
            <a:lstStyle/>
            <a:p>
              <a:pPr algn="ctr"/>
              <a:r>
                <a:rPr lang="en-US" sz="2400" b="1" dirty="0"/>
                <a:t>Tens digit of </a:t>
              </a:r>
              <a:br>
                <a:rPr lang="en-US" sz="2400" b="1" dirty="0"/>
              </a:br>
              <a:r>
                <a:rPr lang="en-US" sz="2400" b="1" dirty="0"/>
                <a:t>“other number”</a:t>
              </a:r>
            </a:p>
          </p:txBody>
        </p:sp>
        <p:cxnSp>
          <p:nvCxnSpPr>
            <p:cNvPr id="9" name="Straight Arrow Connector 8"/>
            <p:cNvCxnSpPr>
              <a:cxnSpLocks/>
            </p:cNvCxnSpPr>
            <p:nvPr/>
          </p:nvCxnSpPr>
          <p:spPr>
            <a:xfrm>
              <a:off x="3807367" y="1255789"/>
              <a:ext cx="552598" cy="44085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5198622" y="1020418"/>
            <a:ext cx="2591024" cy="830997"/>
            <a:chOff x="5198622" y="1020418"/>
            <a:chExt cx="2591024" cy="830997"/>
          </a:xfrm>
        </p:grpSpPr>
        <p:sp>
          <p:nvSpPr>
            <p:cNvPr id="6" name="TextBox 5"/>
            <p:cNvSpPr txBox="1"/>
            <p:nvPr/>
          </p:nvSpPr>
          <p:spPr>
            <a:xfrm>
              <a:off x="5553969" y="1020418"/>
              <a:ext cx="2235677" cy="830997"/>
            </a:xfrm>
            <a:prstGeom prst="rect">
              <a:avLst/>
            </a:prstGeom>
            <a:noFill/>
            <a:ln>
              <a:solidFill>
                <a:schemeClr val="tx1"/>
              </a:solidFill>
            </a:ln>
          </p:spPr>
          <p:txBody>
            <a:bodyPr wrap="none" rtlCol="0">
              <a:spAutoFit/>
            </a:bodyPr>
            <a:lstStyle/>
            <a:p>
              <a:pPr algn="ctr"/>
              <a:r>
                <a:rPr lang="en-US" sz="2400" b="1" dirty="0"/>
                <a:t>Ones digit of </a:t>
              </a:r>
              <a:br>
                <a:rPr lang="en-US" sz="2400" b="1" dirty="0"/>
              </a:br>
              <a:r>
                <a:rPr lang="en-US" sz="2400" b="1" dirty="0"/>
                <a:t>“other number”</a:t>
              </a:r>
            </a:p>
          </p:txBody>
        </p:sp>
        <p:cxnSp>
          <p:nvCxnSpPr>
            <p:cNvPr id="10" name="Straight Arrow Connector 9"/>
            <p:cNvCxnSpPr>
              <a:cxnSpLocks/>
            </p:cNvCxnSpPr>
            <p:nvPr/>
          </p:nvCxnSpPr>
          <p:spPr>
            <a:xfrm flipH="1">
              <a:off x="5198622" y="1317345"/>
              <a:ext cx="546772" cy="30777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5409425" y="2091208"/>
            <a:ext cx="1915767" cy="461665"/>
            <a:chOff x="5409425" y="2091208"/>
            <a:chExt cx="1915767" cy="461665"/>
          </a:xfrm>
        </p:grpSpPr>
        <p:sp>
          <p:nvSpPr>
            <p:cNvPr id="7" name="TextBox 6"/>
            <p:cNvSpPr txBox="1"/>
            <p:nvPr/>
          </p:nvSpPr>
          <p:spPr>
            <a:xfrm>
              <a:off x="6018423" y="2091208"/>
              <a:ext cx="1306769" cy="461665"/>
            </a:xfrm>
            <a:prstGeom prst="rect">
              <a:avLst/>
            </a:prstGeom>
            <a:noFill/>
            <a:ln>
              <a:solidFill>
                <a:schemeClr val="tx1"/>
              </a:solidFill>
            </a:ln>
          </p:spPr>
          <p:txBody>
            <a:bodyPr wrap="none" rtlCol="0">
              <a:spAutoFit/>
            </a:bodyPr>
            <a:lstStyle/>
            <a:p>
              <a:pPr algn="ctr"/>
              <a:r>
                <a:rPr lang="en-US" sz="2400" b="1" dirty="0"/>
                <a:t>The “11”</a:t>
              </a:r>
            </a:p>
          </p:txBody>
        </p:sp>
        <p:cxnSp>
          <p:nvCxnSpPr>
            <p:cNvPr id="11" name="Straight Arrow Connector 10"/>
            <p:cNvCxnSpPr>
              <a:cxnSpLocks/>
              <a:stCxn id="7" idx="1"/>
            </p:cNvCxnSpPr>
            <p:nvPr/>
          </p:nvCxnSpPr>
          <p:spPr>
            <a:xfrm flipH="1" flipV="1">
              <a:off x="5409425" y="2240675"/>
              <a:ext cx="608998" cy="8136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2974431" y="2463225"/>
            <a:ext cx="2739493" cy="969900"/>
            <a:chOff x="2966145" y="2568430"/>
            <a:chExt cx="2739493" cy="969900"/>
          </a:xfrm>
        </p:grpSpPr>
        <p:grpSp>
          <p:nvGrpSpPr>
            <p:cNvPr id="24" name="Group 23"/>
            <p:cNvGrpSpPr/>
            <p:nvPr/>
          </p:nvGrpSpPr>
          <p:grpSpPr>
            <a:xfrm>
              <a:off x="2999957" y="2568430"/>
              <a:ext cx="2705681" cy="969900"/>
              <a:chOff x="3039713" y="2568430"/>
              <a:chExt cx="2705681" cy="969900"/>
            </a:xfrm>
          </p:grpSpPr>
          <p:sp>
            <p:nvSpPr>
              <p:cNvPr id="20" name="Rectangle 19"/>
              <p:cNvSpPr/>
              <p:nvPr/>
            </p:nvSpPr>
            <p:spPr>
              <a:xfrm>
                <a:off x="3039713" y="2588306"/>
                <a:ext cx="2705681" cy="9409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4004155" y="2588306"/>
                <a:ext cx="0" cy="950024"/>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4845670" y="2568430"/>
                <a:ext cx="0" cy="950024"/>
              </a:xfrm>
              <a:prstGeom prst="line">
                <a:avLst/>
              </a:prstGeom>
            </p:spPr>
            <p:style>
              <a:lnRef idx="1">
                <a:schemeClr val="dk1"/>
              </a:lnRef>
              <a:fillRef idx="0">
                <a:schemeClr val="dk1"/>
              </a:fillRef>
              <a:effectRef idx="0">
                <a:schemeClr val="dk1"/>
              </a:effectRef>
              <a:fontRef idx="minor">
                <a:schemeClr val="tx1"/>
              </a:fontRef>
            </p:style>
          </p:cxnSp>
        </p:grpSp>
        <p:sp>
          <p:nvSpPr>
            <p:cNvPr id="25" name="TextBox 24"/>
            <p:cNvSpPr txBox="1"/>
            <p:nvPr/>
          </p:nvSpPr>
          <p:spPr>
            <a:xfrm>
              <a:off x="2966145" y="2974372"/>
              <a:ext cx="1076128" cy="369332"/>
            </a:xfrm>
            <a:prstGeom prst="rect">
              <a:avLst/>
            </a:prstGeom>
            <a:noFill/>
          </p:spPr>
          <p:txBody>
            <a:bodyPr wrap="none" rtlCol="0">
              <a:spAutoFit/>
            </a:bodyPr>
            <a:lstStyle/>
            <a:p>
              <a:r>
                <a:rPr lang="en-US" dirty="0"/>
                <a:t>hundreds</a:t>
              </a:r>
            </a:p>
          </p:txBody>
        </p:sp>
        <p:sp>
          <p:nvSpPr>
            <p:cNvPr id="26" name="TextBox 25"/>
            <p:cNvSpPr txBox="1"/>
            <p:nvPr/>
          </p:nvSpPr>
          <p:spPr>
            <a:xfrm>
              <a:off x="4106894" y="2982273"/>
              <a:ext cx="586122" cy="369332"/>
            </a:xfrm>
            <a:prstGeom prst="rect">
              <a:avLst/>
            </a:prstGeom>
            <a:noFill/>
          </p:spPr>
          <p:txBody>
            <a:bodyPr wrap="none" rtlCol="0">
              <a:spAutoFit/>
            </a:bodyPr>
            <a:lstStyle/>
            <a:p>
              <a:r>
                <a:rPr lang="en-US" dirty="0"/>
                <a:t>tens</a:t>
              </a:r>
            </a:p>
          </p:txBody>
        </p:sp>
        <p:sp>
          <p:nvSpPr>
            <p:cNvPr id="27" name="TextBox 26"/>
            <p:cNvSpPr txBox="1"/>
            <p:nvPr/>
          </p:nvSpPr>
          <p:spPr>
            <a:xfrm>
              <a:off x="4932900" y="2979772"/>
              <a:ext cx="663964" cy="369332"/>
            </a:xfrm>
            <a:prstGeom prst="rect">
              <a:avLst/>
            </a:prstGeom>
            <a:noFill/>
          </p:spPr>
          <p:txBody>
            <a:bodyPr wrap="none" rtlCol="0">
              <a:spAutoFit/>
            </a:bodyPr>
            <a:lstStyle/>
            <a:p>
              <a:r>
                <a:rPr lang="en-US" dirty="0"/>
                <a:t>Ones</a:t>
              </a:r>
            </a:p>
          </p:txBody>
        </p:sp>
      </p:grpSp>
      <p:sp>
        <p:nvSpPr>
          <p:cNvPr id="29" name="TextBox 28"/>
          <p:cNvSpPr txBox="1"/>
          <p:nvPr/>
        </p:nvSpPr>
        <p:spPr>
          <a:xfrm>
            <a:off x="2660860" y="4035764"/>
            <a:ext cx="4955413" cy="1200329"/>
          </a:xfrm>
          <a:prstGeom prst="rect">
            <a:avLst/>
          </a:prstGeom>
          <a:noFill/>
        </p:spPr>
        <p:txBody>
          <a:bodyPr wrap="square" rtlCol="0">
            <a:spAutoFit/>
          </a:bodyPr>
          <a:lstStyle/>
          <a:p>
            <a:pPr algn="ctr"/>
            <a:r>
              <a:rPr lang="en-US" sz="2400" dirty="0"/>
              <a:t>FIRST GIVE STUDENTS THE DEFINITIONS AND STRUCTURE YOU WANT THEM TO USE</a:t>
            </a:r>
          </a:p>
        </p:txBody>
      </p:sp>
    </p:spTree>
    <p:extLst>
      <p:ext uri="{BB962C8B-B14F-4D97-AF65-F5344CB8AC3E}">
        <p14:creationId xmlns:p14="http://schemas.microsoft.com/office/powerpoint/2010/main" val="344855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065" y="184770"/>
            <a:ext cx="10515600" cy="655292"/>
          </a:xfrm>
        </p:spPr>
        <p:txBody>
          <a:bodyPr>
            <a:normAutofit fontScale="90000"/>
          </a:bodyPr>
          <a:lstStyle/>
          <a:p>
            <a:pPr algn="ctr"/>
            <a:r>
              <a:rPr lang="en-US" b="1" dirty="0"/>
              <a:t>Title: Multiply a 2-digit number by 11</a:t>
            </a:r>
          </a:p>
        </p:txBody>
      </p:sp>
      <mc:AlternateContent xmlns:mc="http://schemas.openxmlformats.org/markup-compatibility/2006">
        <mc:Choice xmlns:a14="http://schemas.microsoft.com/office/drawing/2010/main" Requires="a14">
          <p:sp>
            <p:nvSpPr>
              <p:cNvPr id="3" name="TextBox 2"/>
              <p:cNvSpPr txBox="1"/>
              <p:nvPr/>
            </p:nvSpPr>
            <p:spPr>
              <a:xfrm>
                <a:off x="3059089" y="1255789"/>
                <a:ext cx="1013098" cy="73866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4800" b="1" i="1" smtClean="0">
                          <a:latin typeface="Cambria Math" panose="02040503050406030204" pitchFamily="18" charset="0"/>
                        </a:rPr>
                        <m:t>𝟐</m:t>
                      </m:r>
                      <m:r>
                        <a:rPr lang="en-US" sz="4800" b="1" i="1" smtClean="0">
                          <a:latin typeface="Cambria Math" panose="02040503050406030204" pitchFamily="18" charset="0"/>
                        </a:rPr>
                        <m:t> </m:t>
                      </m:r>
                      <m:r>
                        <a:rPr lang="en-US" sz="4800" b="1" i="1" smtClean="0">
                          <a:latin typeface="Cambria Math" panose="02040503050406030204" pitchFamily="18" charset="0"/>
                        </a:rPr>
                        <m:t>𝟓</m:t>
                      </m:r>
                    </m:oMath>
                  </m:oMathPara>
                </a14:m>
                <a:endParaRPr lang="en-US" sz="4800" b="1" dirty="0"/>
              </a:p>
            </p:txBody>
          </p:sp>
        </mc:Choice>
        <mc:Fallback>
          <p:sp>
            <p:nvSpPr>
              <p:cNvPr id="3" name="TextBox 2"/>
              <p:cNvSpPr txBox="1">
                <a:spLocks noRot="1" noChangeAspect="1" noMove="1" noResize="1" noEditPoints="1" noAdjustHandles="1" noChangeArrowheads="1" noChangeShapeType="1" noTextEdit="1"/>
              </p:cNvSpPr>
              <p:nvPr/>
            </p:nvSpPr>
            <p:spPr>
              <a:xfrm>
                <a:off x="3059089" y="1255789"/>
                <a:ext cx="1013098" cy="738664"/>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2614672" y="1891270"/>
                <a:ext cx="1457515" cy="677108"/>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4400" b="1" i="1" u="sng" smtClean="0">
                          <a:latin typeface="Cambria Math" panose="02040503050406030204" pitchFamily="18" charset="0"/>
                          <a:ea typeface="Cambria Math" panose="02040503050406030204" pitchFamily="18" charset="0"/>
                        </a:rPr>
                        <m:t>×</m:t>
                      </m:r>
                      <m:r>
                        <a:rPr lang="en-US" sz="4400" b="1" i="1" u="sng" smtClean="0">
                          <a:latin typeface="Cambria Math" panose="02040503050406030204" pitchFamily="18" charset="0"/>
                          <a:ea typeface="Cambria Math" panose="02040503050406030204" pitchFamily="18" charset="0"/>
                        </a:rPr>
                        <m:t>𝟏</m:t>
                      </m:r>
                      <m:r>
                        <a:rPr lang="en-US" sz="4400" b="1" i="1" u="sng" smtClean="0">
                          <a:latin typeface="Cambria Math" panose="02040503050406030204" pitchFamily="18" charset="0"/>
                          <a:ea typeface="Cambria Math" panose="02040503050406030204" pitchFamily="18" charset="0"/>
                        </a:rPr>
                        <m:t> </m:t>
                      </m:r>
                      <m:r>
                        <a:rPr lang="en-US" sz="4400" b="1" i="1" u="sng" smtClean="0">
                          <a:latin typeface="Cambria Math" panose="02040503050406030204" pitchFamily="18" charset="0"/>
                          <a:ea typeface="Cambria Math" panose="02040503050406030204" pitchFamily="18" charset="0"/>
                        </a:rPr>
                        <m:t>𝟏</m:t>
                      </m:r>
                    </m:oMath>
                  </m:oMathPara>
                </a14:m>
                <a:endParaRPr lang="en-US" sz="2000" b="1" u="sng" dirty="0"/>
              </a:p>
            </p:txBody>
          </p:sp>
        </mc:Choice>
        <mc:Fallback>
          <p:sp>
            <p:nvSpPr>
              <p:cNvPr id="4" name="TextBox 3"/>
              <p:cNvSpPr txBox="1">
                <a:spLocks noRot="1" noChangeAspect="1" noMove="1" noResize="1" noEditPoints="1" noAdjustHandles="1" noChangeArrowheads="1" noChangeShapeType="1" noTextEdit="1"/>
              </p:cNvSpPr>
              <p:nvPr/>
            </p:nvSpPr>
            <p:spPr>
              <a:xfrm>
                <a:off x="2614672" y="1891270"/>
                <a:ext cx="1457515" cy="677108"/>
              </a:xfrm>
              <a:prstGeom prst="rect">
                <a:avLst/>
              </a:prstGeom>
              <a:blipFill>
                <a:blip r:embed="rId3"/>
                <a:stretch>
                  <a:fillRect/>
                </a:stretch>
              </a:blipFill>
            </p:spPr>
            <p:txBody>
              <a:bodyPr/>
              <a:lstStyle/>
              <a:p>
                <a:r>
                  <a:rPr lang="en-US">
                    <a:noFill/>
                  </a:rPr>
                  <a:t> </a:t>
                </a:r>
              </a:p>
            </p:txBody>
          </p:sp>
        </mc:Fallback>
      </mc:AlternateContent>
      <p:grpSp>
        <p:nvGrpSpPr>
          <p:cNvPr id="17" name="Group 16"/>
          <p:cNvGrpSpPr/>
          <p:nvPr/>
        </p:nvGrpSpPr>
        <p:grpSpPr>
          <a:xfrm>
            <a:off x="378995" y="1040345"/>
            <a:ext cx="2788275" cy="830997"/>
            <a:chOff x="1571690" y="1040345"/>
            <a:chExt cx="2788275" cy="830997"/>
          </a:xfrm>
        </p:grpSpPr>
        <p:sp>
          <p:nvSpPr>
            <p:cNvPr id="5" name="TextBox 4"/>
            <p:cNvSpPr txBox="1"/>
            <p:nvPr/>
          </p:nvSpPr>
          <p:spPr>
            <a:xfrm>
              <a:off x="1571690" y="1040345"/>
              <a:ext cx="2235677" cy="830997"/>
            </a:xfrm>
            <a:prstGeom prst="rect">
              <a:avLst/>
            </a:prstGeom>
            <a:noFill/>
            <a:ln>
              <a:solidFill>
                <a:schemeClr val="tx1"/>
              </a:solidFill>
            </a:ln>
          </p:spPr>
          <p:txBody>
            <a:bodyPr wrap="none" rtlCol="0">
              <a:spAutoFit/>
            </a:bodyPr>
            <a:lstStyle/>
            <a:p>
              <a:pPr algn="ctr"/>
              <a:r>
                <a:rPr lang="en-US" sz="2400" b="1" dirty="0"/>
                <a:t>Tens digit of </a:t>
              </a:r>
              <a:br>
                <a:rPr lang="en-US" sz="2400" b="1" dirty="0"/>
              </a:br>
              <a:r>
                <a:rPr lang="en-US" sz="2400" b="1" dirty="0"/>
                <a:t>“other number”</a:t>
              </a:r>
            </a:p>
          </p:txBody>
        </p:sp>
        <p:cxnSp>
          <p:nvCxnSpPr>
            <p:cNvPr id="9" name="Straight Arrow Connector 8"/>
            <p:cNvCxnSpPr>
              <a:cxnSpLocks/>
            </p:cNvCxnSpPr>
            <p:nvPr/>
          </p:nvCxnSpPr>
          <p:spPr>
            <a:xfrm>
              <a:off x="3807367" y="1255789"/>
              <a:ext cx="552598" cy="44085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4005927" y="1020418"/>
            <a:ext cx="2591024" cy="830997"/>
            <a:chOff x="5198622" y="1020418"/>
            <a:chExt cx="2591024" cy="830997"/>
          </a:xfrm>
        </p:grpSpPr>
        <p:sp>
          <p:nvSpPr>
            <p:cNvPr id="6" name="TextBox 5"/>
            <p:cNvSpPr txBox="1"/>
            <p:nvPr/>
          </p:nvSpPr>
          <p:spPr>
            <a:xfrm>
              <a:off x="5553969" y="1020418"/>
              <a:ext cx="2235677" cy="830997"/>
            </a:xfrm>
            <a:prstGeom prst="rect">
              <a:avLst/>
            </a:prstGeom>
            <a:noFill/>
            <a:ln>
              <a:solidFill>
                <a:schemeClr val="tx1"/>
              </a:solidFill>
            </a:ln>
          </p:spPr>
          <p:txBody>
            <a:bodyPr wrap="none" rtlCol="0">
              <a:spAutoFit/>
            </a:bodyPr>
            <a:lstStyle/>
            <a:p>
              <a:pPr algn="ctr"/>
              <a:r>
                <a:rPr lang="en-US" sz="2400" b="1" dirty="0"/>
                <a:t>Ones digit of </a:t>
              </a:r>
              <a:br>
                <a:rPr lang="en-US" sz="2400" b="1" dirty="0"/>
              </a:br>
              <a:r>
                <a:rPr lang="en-US" sz="2400" b="1" dirty="0"/>
                <a:t>“other number”</a:t>
              </a:r>
            </a:p>
          </p:txBody>
        </p:sp>
        <p:cxnSp>
          <p:nvCxnSpPr>
            <p:cNvPr id="10" name="Straight Arrow Connector 9"/>
            <p:cNvCxnSpPr>
              <a:cxnSpLocks/>
            </p:cNvCxnSpPr>
            <p:nvPr/>
          </p:nvCxnSpPr>
          <p:spPr>
            <a:xfrm flipH="1">
              <a:off x="5198622" y="1317345"/>
              <a:ext cx="546772" cy="30777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4216730" y="2091208"/>
            <a:ext cx="1915767" cy="461665"/>
            <a:chOff x="5409425" y="2091208"/>
            <a:chExt cx="1915767" cy="461665"/>
          </a:xfrm>
        </p:grpSpPr>
        <p:sp>
          <p:nvSpPr>
            <p:cNvPr id="7" name="TextBox 6"/>
            <p:cNvSpPr txBox="1"/>
            <p:nvPr/>
          </p:nvSpPr>
          <p:spPr>
            <a:xfrm>
              <a:off x="6018423" y="2091208"/>
              <a:ext cx="1306769" cy="461665"/>
            </a:xfrm>
            <a:prstGeom prst="rect">
              <a:avLst/>
            </a:prstGeom>
            <a:noFill/>
            <a:ln>
              <a:solidFill>
                <a:schemeClr val="tx1"/>
              </a:solidFill>
            </a:ln>
          </p:spPr>
          <p:txBody>
            <a:bodyPr wrap="none" rtlCol="0">
              <a:spAutoFit/>
            </a:bodyPr>
            <a:lstStyle/>
            <a:p>
              <a:pPr algn="ctr"/>
              <a:r>
                <a:rPr lang="en-US" sz="2400" b="1" dirty="0"/>
                <a:t>The “11”</a:t>
              </a:r>
            </a:p>
          </p:txBody>
        </p:sp>
        <p:cxnSp>
          <p:nvCxnSpPr>
            <p:cNvPr id="11" name="Straight Arrow Connector 10"/>
            <p:cNvCxnSpPr>
              <a:cxnSpLocks/>
              <a:stCxn id="7" idx="1"/>
            </p:cNvCxnSpPr>
            <p:nvPr/>
          </p:nvCxnSpPr>
          <p:spPr>
            <a:xfrm flipH="1" flipV="1">
              <a:off x="5409425" y="2240675"/>
              <a:ext cx="608998" cy="8136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1781736" y="2463225"/>
            <a:ext cx="2739493" cy="969900"/>
            <a:chOff x="2966145" y="2568430"/>
            <a:chExt cx="2739493" cy="969900"/>
          </a:xfrm>
        </p:grpSpPr>
        <p:grpSp>
          <p:nvGrpSpPr>
            <p:cNvPr id="24" name="Group 23"/>
            <p:cNvGrpSpPr/>
            <p:nvPr/>
          </p:nvGrpSpPr>
          <p:grpSpPr>
            <a:xfrm>
              <a:off x="2999957" y="2568430"/>
              <a:ext cx="2705681" cy="969900"/>
              <a:chOff x="3039713" y="2568430"/>
              <a:chExt cx="2705681" cy="969900"/>
            </a:xfrm>
          </p:grpSpPr>
          <p:sp>
            <p:nvSpPr>
              <p:cNvPr id="20" name="Rectangle 19"/>
              <p:cNvSpPr/>
              <p:nvPr/>
            </p:nvSpPr>
            <p:spPr>
              <a:xfrm>
                <a:off x="3039713" y="2588306"/>
                <a:ext cx="2705681" cy="9409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4004155" y="2588306"/>
                <a:ext cx="0" cy="950024"/>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4845670" y="2568430"/>
                <a:ext cx="0" cy="950024"/>
              </a:xfrm>
              <a:prstGeom prst="line">
                <a:avLst/>
              </a:prstGeom>
            </p:spPr>
            <p:style>
              <a:lnRef idx="1">
                <a:schemeClr val="dk1"/>
              </a:lnRef>
              <a:fillRef idx="0">
                <a:schemeClr val="dk1"/>
              </a:fillRef>
              <a:effectRef idx="0">
                <a:schemeClr val="dk1"/>
              </a:effectRef>
              <a:fontRef idx="minor">
                <a:schemeClr val="tx1"/>
              </a:fontRef>
            </p:style>
          </p:cxnSp>
        </p:grpSp>
        <p:sp>
          <p:nvSpPr>
            <p:cNvPr id="25" name="TextBox 24"/>
            <p:cNvSpPr txBox="1"/>
            <p:nvPr/>
          </p:nvSpPr>
          <p:spPr>
            <a:xfrm>
              <a:off x="2966145" y="2974372"/>
              <a:ext cx="1076128" cy="369332"/>
            </a:xfrm>
            <a:prstGeom prst="rect">
              <a:avLst/>
            </a:prstGeom>
            <a:noFill/>
          </p:spPr>
          <p:txBody>
            <a:bodyPr wrap="none" rtlCol="0">
              <a:spAutoFit/>
            </a:bodyPr>
            <a:lstStyle/>
            <a:p>
              <a:r>
                <a:rPr lang="en-US" dirty="0"/>
                <a:t>hundreds</a:t>
              </a:r>
            </a:p>
          </p:txBody>
        </p:sp>
        <p:sp>
          <p:nvSpPr>
            <p:cNvPr id="26" name="TextBox 25"/>
            <p:cNvSpPr txBox="1"/>
            <p:nvPr/>
          </p:nvSpPr>
          <p:spPr>
            <a:xfrm>
              <a:off x="4106894" y="2982273"/>
              <a:ext cx="586122" cy="369332"/>
            </a:xfrm>
            <a:prstGeom prst="rect">
              <a:avLst/>
            </a:prstGeom>
            <a:noFill/>
          </p:spPr>
          <p:txBody>
            <a:bodyPr wrap="none" rtlCol="0">
              <a:spAutoFit/>
            </a:bodyPr>
            <a:lstStyle/>
            <a:p>
              <a:r>
                <a:rPr lang="en-US" dirty="0"/>
                <a:t>tens</a:t>
              </a:r>
            </a:p>
          </p:txBody>
        </p:sp>
        <p:sp>
          <p:nvSpPr>
            <p:cNvPr id="27" name="TextBox 26"/>
            <p:cNvSpPr txBox="1"/>
            <p:nvPr/>
          </p:nvSpPr>
          <p:spPr>
            <a:xfrm>
              <a:off x="4932900" y="2979772"/>
              <a:ext cx="663964" cy="369332"/>
            </a:xfrm>
            <a:prstGeom prst="rect">
              <a:avLst/>
            </a:prstGeom>
            <a:noFill/>
          </p:spPr>
          <p:txBody>
            <a:bodyPr wrap="none" rtlCol="0">
              <a:spAutoFit/>
            </a:bodyPr>
            <a:lstStyle/>
            <a:p>
              <a:r>
                <a:rPr lang="en-US" dirty="0"/>
                <a:t>Ones</a:t>
              </a:r>
            </a:p>
          </p:txBody>
        </p:sp>
      </p:grpSp>
      <p:sp>
        <p:nvSpPr>
          <p:cNvPr id="29" name="TextBox 28"/>
          <p:cNvSpPr txBox="1"/>
          <p:nvPr/>
        </p:nvSpPr>
        <p:spPr>
          <a:xfrm>
            <a:off x="7350492" y="1200774"/>
            <a:ext cx="4443124" cy="1938992"/>
          </a:xfrm>
          <a:prstGeom prst="rect">
            <a:avLst/>
          </a:prstGeom>
          <a:noFill/>
          <a:ln>
            <a:solidFill>
              <a:schemeClr val="tx1"/>
            </a:solidFill>
          </a:ln>
        </p:spPr>
        <p:txBody>
          <a:bodyPr wrap="square" rtlCol="0">
            <a:spAutoFit/>
          </a:bodyPr>
          <a:lstStyle/>
          <a:p>
            <a:pPr algn="ctr"/>
            <a:r>
              <a:rPr lang="en-US" sz="2400" dirty="0">
                <a:solidFill>
                  <a:srgbClr val="0070C0"/>
                </a:solidFill>
              </a:rPr>
              <a:t>EACH MATH STEP TELLS THEM WHICH NUMBER TO USE FIRST, WHAT MATH OPERATIONS TO DO WITH THEM AND WHERE TO WRITE THE ANSWERS</a:t>
            </a:r>
          </a:p>
        </p:txBody>
      </p:sp>
      <p:sp>
        <p:nvSpPr>
          <p:cNvPr id="8" name="TextBox 7"/>
          <p:cNvSpPr txBox="1"/>
          <p:nvPr/>
        </p:nvSpPr>
        <p:spPr>
          <a:xfrm>
            <a:off x="784065" y="3807662"/>
            <a:ext cx="5890459" cy="461665"/>
          </a:xfrm>
          <a:prstGeom prst="rect">
            <a:avLst/>
          </a:prstGeom>
          <a:noFill/>
        </p:spPr>
        <p:txBody>
          <a:bodyPr wrap="none" rtlCol="0">
            <a:spAutoFit/>
          </a:bodyPr>
          <a:lstStyle/>
          <a:p>
            <a:r>
              <a:rPr lang="en-US" sz="2400" dirty="0"/>
              <a:t>1. Find the TENS place on the “other number”</a:t>
            </a:r>
          </a:p>
        </p:txBody>
      </p:sp>
      <p:sp>
        <p:nvSpPr>
          <p:cNvPr id="30" name="TextBox 29"/>
          <p:cNvSpPr txBox="1"/>
          <p:nvPr/>
        </p:nvSpPr>
        <p:spPr>
          <a:xfrm>
            <a:off x="735787" y="4152832"/>
            <a:ext cx="7645619" cy="461665"/>
          </a:xfrm>
          <a:prstGeom prst="rect">
            <a:avLst/>
          </a:prstGeom>
          <a:noFill/>
        </p:spPr>
        <p:txBody>
          <a:bodyPr wrap="none" rtlCol="0">
            <a:spAutoFit/>
          </a:bodyPr>
          <a:lstStyle/>
          <a:p>
            <a:r>
              <a:rPr lang="en-US" sz="2400" dirty="0"/>
              <a:t>2. Write that number in the “hundreds” place of the answer</a:t>
            </a:r>
          </a:p>
        </p:txBody>
      </p:sp>
      <p:sp>
        <p:nvSpPr>
          <p:cNvPr id="31" name="TextBox 30"/>
          <p:cNvSpPr txBox="1"/>
          <p:nvPr/>
        </p:nvSpPr>
        <p:spPr>
          <a:xfrm>
            <a:off x="735787" y="4577241"/>
            <a:ext cx="5940344" cy="461665"/>
          </a:xfrm>
          <a:prstGeom prst="rect">
            <a:avLst/>
          </a:prstGeom>
          <a:noFill/>
        </p:spPr>
        <p:txBody>
          <a:bodyPr wrap="none" rtlCol="0">
            <a:spAutoFit/>
          </a:bodyPr>
          <a:lstStyle/>
          <a:p>
            <a:r>
              <a:rPr lang="en-US" sz="2400" dirty="0"/>
              <a:t>3. Find the ONES place on the “other number”</a:t>
            </a:r>
          </a:p>
        </p:txBody>
      </p:sp>
      <p:sp>
        <p:nvSpPr>
          <p:cNvPr id="32" name="TextBox 31"/>
          <p:cNvSpPr txBox="1"/>
          <p:nvPr/>
        </p:nvSpPr>
        <p:spPr>
          <a:xfrm>
            <a:off x="669980" y="4986108"/>
            <a:ext cx="8265752" cy="461665"/>
          </a:xfrm>
          <a:prstGeom prst="rect">
            <a:avLst/>
          </a:prstGeom>
          <a:noFill/>
        </p:spPr>
        <p:txBody>
          <a:bodyPr wrap="square" rtlCol="0">
            <a:spAutoFit/>
          </a:bodyPr>
          <a:lstStyle/>
          <a:p>
            <a:r>
              <a:rPr lang="en-US" sz="2400" dirty="0"/>
              <a:t>4. </a:t>
            </a:r>
            <a:r>
              <a:rPr lang="en-US" sz="2400" dirty="0"/>
              <a:t>Write that number in the “ones” place of the answer</a:t>
            </a:r>
            <a:endParaRPr lang="en-US" sz="2400" dirty="0"/>
          </a:p>
        </p:txBody>
      </p:sp>
      <p:sp>
        <p:nvSpPr>
          <p:cNvPr id="33" name="TextBox 32"/>
          <p:cNvSpPr txBox="1"/>
          <p:nvPr/>
        </p:nvSpPr>
        <p:spPr>
          <a:xfrm>
            <a:off x="702798" y="5346820"/>
            <a:ext cx="6858994" cy="461665"/>
          </a:xfrm>
          <a:prstGeom prst="rect">
            <a:avLst/>
          </a:prstGeom>
          <a:noFill/>
        </p:spPr>
        <p:txBody>
          <a:bodyPr wrap="none" rtlCol="0">
            <a:spAutoFit/>
          </a:bodyPr>
          <a:lstStyle/>
          <a:p>
            <a:r>
              <a:rPr lang="en-US" sz="2400" dirty="0"/>
              <a:t>5. ADD the two digits of the “other number” together</a:t>
            </a:r>
          </a:p>
        </p:txBody>
      </p:sp>
      <p:sp>
        <p:nvSpPr>
          <p:cNvPr id="34" name="TextBox 33"/>
          <p:cNvSpPr txBox="1"/>
          <p:nvPr/>
        </p:nvSpPr>
        <p:spPr>
          <a:xfrm>
            <a:off x="669980" y="5734542"/>
            <a:ext cx="7088565" cy="461665"/>
          </a:xfrm>
          <a:prstGeom prst="rect">
            <a:avLst/>
          </a:prstGeom>
          <a:noFill/>
        </p:spPr>
        <p:txBody>
          <a:bodyPr wrap="square" rtlCol="0">
            <a:spAutoFit/>
          </a:bodyPr>
          <a:lstStyle/>
          <a:p>
            <a:r>
              <a:rPr lang="en-US" sz="2400" dirty="0"/>
              <a:t>6. </a:t>
            </a:r>
            <a:r>
              <a:rPr lang="en-US" sz="2400" dirty="0"/>
              <a:t>Write that number in the “tens” place of the answer</a:t>
            </a:r>
            <a:endParaRPr lang="en-US" sz="2400" dirty="0"/>
          </a:p>
        </p:txBody>
      </p:sp>
    </p:spTree>
    <p:extLst>
      <p:ext uri="{BB962C8B-B14F-4D97-AF65-F5344CB8AC3E}">
        <p14:creationId xmlns:p14="http://schemas.microsoft.com/office/powerpoint/2010/main" val="197796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0" grpId="0"/>
      <p:bldP spid="31" grpId="0"/>
      <p:bldP spid="32" grpId="0"/>
      <p:bldP spid="33" grpId="0"/>
      <p:bldP spid="3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787" y="6702"/>
            <a:ext cx="10515600" cy="655292"/>
          </a:xfrm>
        </p:spPr>
        <p:txBody>
          <a:bodyPr>
            <a:normAutofit fontScale="90000"/>
          </a:bodyPr>
          <a:lstStyle/>
          <a:p>
            <a:pPr algn="ctr"/>
            <a:r>
              <a:rPr lang="en-US" b="1" dirty="0"/>
              <a:t>Title: Multiply a 2-digit number by 11</a:t>
            </a:r>
          </a:p>
        </p:txBody>
      </p:sp>
      <mc:AlternateContent xmlns:mc="http://schemas.openxmlformats.org/markup-compatibility/2006">
        <mc:Choice xmlns:a14="http://schemas.microsoft.com/office/drawing/2010/main" Requires="a14">
          <p:sp>
            <p:nvSpPr>
              <p:cNvPr id="3" name="TextBox 2"/>
              <p:cNvSpPr txBox="1"/>
              <p:nvPr/>
            </p:nvSpPr>
            <p:spPr>
              <a:xfrm>
                <a:off x="3059089" y="1255789"/>
                <a:ext cx="1013098" cy="73866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4800" b="1" i="1" smtClean="0">
                          <a:latin typeface="Cambria Math" panose="02040503050406030204" pitchFamily="18" charset="0"/>
                        </a:rPr>
                        <m:t>𝟐</m:t>
                      </m:r>
                      <m:r>
                        <a:rPr lang="en-US" sz="4800" b="1" i="1" smtClean="0">
                          <a:latin typeface="Cambria Math" panose="02040503050406030204" pitchFamily="18" charset="0"/>
                        </a:rPr>
                        <m:t> </m:t>
                      </m:r>
                      <m:r>
                        <a:rPr lang="en-US" sz="4800" b="1" i="1" smtClean="0">
                          <a:latin typeface="Cambria Math" panose="02040503050406030204" pitchFamily="18" charset="0"/>
                        </a:rPr>
                        <m:t>𝟓</m:t>
                      </m:r>
                    </m:oMath>
                  </m:oMathPara>
                </a14:m>
                <a:endParaRPr lang="en-US" sz="4800" b="1" dirty="0"/>
              </a:p>
            </p:txBody>
          </p:sp>
        </mc:Choice>
        <mc:Fallback>
          <p:sp>
            <p:nvSpPr>
              <p:cNvPr id="3" name="TextBox 2"/>
              <p:cNvSpPr txBox="1">
                <a:spLocks noRot="1" noChangeAspect="1" noMove="1" noResize="1" noEditPoints="1" noAdjustHandles="1" noChangeArrowheads="1" noChangeShapeType="1" noTextEdit="1"/>
              </p:cNvSpPr>
              <p:nvPr/>
            </p:nvSpPr>
            <p:spPr>
              <a:xfrm>
                <a:off x="3059089" y="1255789"/>
                <a:ext cx="1013098" cy="738664"/>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2614672" y="1891270"/>
                <a:ext cx="1457515" cy="677108"/>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4400" b="1" i="1" u="sng" smtClean="0">
                          <a:latin typeface="Cambria Math" panose="02040503050406030204" pitchFamily="18" charset="0"/>
                          <a:ea typeface="Cambria Math" panose="02040503050406030204" pitchFamily="18" charset="0"/>
                        </a:rPr>
                        <m:t>×</m:t>
                      </m:r>
                      <m:r>
                        <a:rPr lang="en-US" sz="4400" b="1" i="1" u="sng" smtClean="0">
                          <a:latin typeface="Cambria Math" panose="02040503050406030204" pitchFamily="18" charset="0"/>
                          <a:ea typeface="Cambria Math" panose="02040503050406030204" pitchFamily="18" charset="0"/>
                        </a:rPr>
                        <m:t>𝟏</m:t>
                      </m:r>
                      <m:r>
                        <a:rPr lang="en-US" sz="4400" b="1" i="1" u="sng" smtClean="0">
                          <a:latin typeface="Cambria Math" panose="02040503050406030204" pitchFamily="18" charset="0"/>
                          <a:ea typeface="Cambria Math" panose="02040503050406030204" pitchFamily="18" charset="0"/>
                        </a:rPr>
                        <m:t> </m:t>
                      </m:r>
                      <m:r>
                        <a:rPr lang="en-US" sz="4400" b="1" i="1" u="sng" smtClean="0">
                          <a:latin typeface="Cambria Math" panose="02040503050406030204" pitchFamily="18" charset="0"/>
                          <a:ea typeface="Cambria Math" panose="02040503050406030204" pitchFamily="18" charset="0"/>
                        </a:rPr>
                        <m:t>𝟏</m:t>
                      </m:r>
                    </m:oMath>
                  </m:oMathPara>
                </a14:m>
                <a:endParaRPr lang="en-US" sz="2000" b="1" u="sng" dirty="0"/>
              </a:p>
            </p:txBody>
          </p:sp>
        </mc:Choice>
        <mc:Fallback>
          <p:sp>
            <p:nvSpPr>
              <p:cNvPr id="4" name="TextBox 3"/>
              <p:cNvSpPr txBox="1">
                <a:spLocks noRot="1" noChangeAspect="1" noMove="1" noResize="1" noEditPoints="1" noAdjustHandles="1" noChangeArrowheads="1" noChangeShapeType="1" noTextEdit="1"/>
              </p:cNvSpPr>
              <p:nvPr/>
            </p:nvSpPr>
            <p:spPr>
              <a:xfrm>
                <a:off x="2614672" y="1891270"/>
                <a:ext cx="1457515" cy="677108"/>
              </a:xfrm>
              <a:prstGeom prst="rect">
                <a:avLst/>
              </a:prstGeom>
              <a:blipFill>
                <a:blip r:embed="rId3"/>
                <a:stretch>
                  <a:fillRect/>
                </a:stretch>
              </a:blipFill>
            </p:spPr>
            <p:txBody>
              <a:bodyPr/>
              <a:lstStyle/>
              <a:p>
                <a:r>
                  <a:rPr lang="en-US">
                    <a:noFill/>
                  </a:rPr>
                  <a:t> </a:t>
                </a:r>
              </a:p>
            </p:txBody>
          </p:sp>
        </mc:Fallback>
      </mc:AlternateContent>
      <p:grpSp>
        <p:nvGrpSpPr>
          <p:cNvPr id="17" name="Group 16"/>
          <p:cNvGrpSpPr/>
          <p:nvPr/>
        </p:nvGrpSpPr>
        <p:grpSpPr>
          <a:xfrm>
            <a:off x="378995" y="1040345"/>
            <a:ext cx="2788275" cy="830997"/>
            <a:chOff x="1571690" y="1040345"/>
            <a:chExt cx="2788275" cy="830997"/>
          </a:xfrm>
        </p:grpSpPr>
        <p:sp>
          <p:nvSpPr>
            <p:cNvPr id="5" name="TextBox 4"/>
            <p:cNvSpPr txBox="1"/>
            <p:nvPr/>
          </p:nvSpPr>
          <p:spPr>
            <a:xfrm>
              <a:off x="1571690" y="1040345"/>
              <a:ext cx="2235677" cy="830997"/>
            </a:xfrm>
            <a:prstGeom prst="rect">
              <a:avLst/>
            </a:prstGeom>
            <a:noFill/>
            <a:ln>
              <a:solidFill>
                <a:schemeClr val="tx1"/>
              </a:solidFill>
            </a:ln>
          </p:spPr>
          <p:txBody>
            <a:bodyPr wrap="none" rtlCol="0">
              <a:spAutoFit/>
            </a:bodyPr>
            <a:lstStyle/>
            <a:p>
              <a:pPr algn="ctr"/>
              <a:r>
                <a:rPr lang="en-US" sz="2400" b="1" dirty="0"/>
                <a:t>Tens digit of </a:t>
              </a:r>
              <a:br>
                <a:rPr lang="en-US" sz="2400" b="1" dirty="0"/>
              </a:br>
              <a:r>
                <a:rPr lang="en-US" sz="2400" b="1" dirty="0"/>
                <a:t>“other number”</a:t>
              </a:r>
            </a:p>
          </p:txBody>
        </p:sp>
        <p:cxnSp>
          <p:nvCxnSpPr>
            <p:cNvPr id="9" name="Straight Arrow Connector 8"/>
            <p:cNvCxnSpPr>
              <a:cxnSpLocks/>
            </p:cNvCxnSpPr>
            <p:nvPr/>
          </p:nvCxnSpPr>
          <p:spPr>
            <a:xfrm>
              <a:off x="3807367" y="1255789"/>
              <a:ext cx="552598" cy="44085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4005927" y="1020418"/>
            <a:ext cx="2591024" cy="830997"/>
            <a:chOff x="5198622" y="1020418"/>
            <a:chExt cx="2591024" cy="830997"/>
          </a:xfrm>
        </p:grpSpPr>
        <p:sp>
          <p:nvSpPr>
            <p:cNvPr id="6" name="TextBox 5"/>
            <p:cNvSpPr txBox="1"/>
            <p:nvPr/>
          </p:nvSpPr>
          <p:spPr>
            <a:xfrm>
              <a:off x="5553969" y="1020418"/>
              <a:ext cx="2235677" cy="830997"/>
            </a:xfrm>
            <a:prstGeom prst="rect">
              <a:avLst/>
            </a:prstGeom>
            <a:noFill/>
            <a:ln>
              <a:solidFill>
                <a:schemeClr val="tx1"/>
              </a:solidFill>
            </a:ln>
          </p:spPr>
          <p:txBody>
            <a:bodyPr wrap="none" rtlCol="0">
              <a:spAutoFit/>
            </a:bodyPr>
            <a:lstStyle/>
            <a:p>
              <a:pPr algn="ctr"/>
              <a:r>
                <a:rPr lang="en-US" sz="2400" b="1" dirty="0"/>
                <a:t>Ones digit of </a:t>
              </a:r>
              <a:br>
                <a:rPr lang="en-US" sz="2400" b="1" dirty="0"/>
              </a:br>
              <a:r>
                <a:rPr lang="en-US" sz="2400" b="1" dirty="0"/>
                <a:t>“other number”</a:t>
              </a:r>
            </a:p>
          </p:txBody>
        </p:sp>
        <p:cxnSp>
          <p:nvCxnSpPr>
            <p:cNvPr id="10" name="Straight Arrow Connector 9"/>
            <p:cNvCxnSpPr>
              <a:cxnSpLocks/>
            </p:cNvCxnSpPr>
            <p:nvPr/>
          </p:nvCxnSpPr>
          <p:spPr>
            <a:xfrm flipH="1">
              <a:off x="5198622" y="1317345"/>
              <a:ext cx="546772" cy="30777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4216730" y="2091208"/>
            <a:ext cx="1915767" cy="461665"/>
            <a:chOff x="5409425" y="2091208"/>
            <a:chExt cx="1915767" cy="461665"/>
          </a:xfrm>
        </p:grpSpPr>
        <p:sp>
          <p:nvSpPr>
            <p:cNvPr id="7" name="TextBox 6"/>
            <p:cNvSpPr txBox="1"/>
            <p:nvPr/>
          </p:nvSpPr>
          <p:spPr>
            <a:xfrm>
              <a:off x="6018423" y="2091208"/>
              <a:ext cx="1306769" cy="461665"/>
            </a:xfrm>
            <a:prstGeom prst="rect">
              <a:avLst/>
            </a:prstGeom>
            <a:noFill/>
            <a:ln>
              <a:solidFill>
                <a:schemeClr val="tx1"/>
              </a:solidFill>
            </a:ln>
          </p:spPr>
          <p:txBody>
            <a:bodyPr wrap="none" rtlCol="0">
              <a:spAutoFit/>
            </a:bodyPr>
            <a:lstStyle/>
            <a:p>
              <a:pPr algn="ctr"/>
              <a:r>
                <a:rPr lang="en-US" sz="2400" b="1" dirty="0"/>
                <a:t>The “11”</a:t>
              </a:r>
            </a:p>
          </p:txBody>
        </p:sp>
        <p:cxnSp>
          <p:nvCxnSpPr>
            <p:cNvPr id="11" name="Straight Arrow Connector 10"/>
            <p:cNvCxnSpPr>
              <a:cxnSpLocks/>
              <a:stCxn id="7" idx="1"/>
            </p:cNvCxnSpPr>
            <p:nvPr/>
          </p:nvCxnSpPr>
          <p:spPr>
            <a:xfrm flipH="1" flipV="1">
              <a:off x="5409425" y="2240675"/>
              <a:ext cx="608998" cy="8136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1815548" y="2463225"/>
            <a:ext cx="2705681" cy="969900"/>
            <a:chOff x="3039713" y="2568430"/>
            <a:chExt cx="2705681" cy="969900"/>
          </a:xfrm>
        </p:grpSpPr>
        <p:sp>
          <p:nvSpPr>
            <p:cNvPr id="20" name="Rectangle 19"/>
            <p:cNvSpPr/>
            <p:nvPr/>
          </p:nvSpPr>
          <p:spPr>
            <a:xfrm>
              <a:off x="3039713" y="2588306"/>
              <a:ext cx="2705681" cy="9409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4004155" y="2588306"/>
              <a:ext cx="0" cy="950024"/>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4845670" y="2568430"/>
              <a:ext cx="0" cy="950024"/>
            </a:xfrm>
            <a:prstGeom prst="line">
              <a:avLst/>
            </a:prstGeom>
          </p:spPr>
          <p:style>
            <a:lnRef idx="1">
              <a:schemeClr val="dk1"/>
            </a:lnRef>
            <a:fillRef idx="0">
              <a:schemeClr val="dk1"/>
            </a:fillRef>
            <a:effectRef idx="0">
              <a:schemeClr val="dk1"/>
            </a:effectRef>
            <a:fontRef idx="minor">
              <a:schemeClr val="tx1"/>
            </a:fontRef>
          </p:style>
        </p:cxnSp>
      </p:grpSp>
      <p:sp>
        <p:nvSpPr>
          <p:cNvPr id="25" name="TextBox 24"/>
          <p:cNvSpPr txBox="1"/>
          <p:nvPr/>
        </p:nvSpPr>
        <p:spPr>
          <a:xfrm>
            <a:off x="2102328" y="2650499"/>
            <a:ext cx="470000" cy="769441"/>
          </a:xfrm>
          <a:prstGeom prst="rect">
            <a:avLst/>
          </a:prstGeom>
          <a:noFill/>
        </p:spPr>
        <p:txBody>
          <a:bodyPr wrap="none" rtlCol="0">
            <a:spAutoFit/>
          </a:bodyPr>
          <a:lstStyle/>
          <a:p>
            <a:r>
              <a:rPr lang="en-US" sz="4400" b="1" dirty="0"/>
              <a:t>2</a:t>
            </a:r>
          </a:p>
        </p:txBody>
      </p:sp>
      <p:sp>
        <p:nvSpPr>
          <p:cNvPr id="8" name="TextBox 7"/>
          <p:cNvSpPr txBox="1"/>
          <p:nvPr/>
        </p:nvSpPr>
        <p:spPr>
          <a:xfrm>
            <a:off x="784065" y="3807662"/>
            <a:ext cx="5890459" cy="461665"/>
          </a:xfrm>
          <a:prstGeom prst="rect">
            <a:avLst/>
          </a:prstGeom>
          <a:noFill/>
        </p:spPr>
        <p:txBody>
          <a:bodyPr wrap="none" rtlCol="0">
            <a:spAutoFit/>
          </a:bodyPr>
          <a:lstStyle/>
          <a:p>
            <a:r>
              <a:rPr lang="en-US" sz="2400" dirty="0"/>
              <a:t>1. Find the TENS place on the “other number”</a:t>
            </a:r>
          </a:p>
        </p:txBody>
      </p:sp>
      <p:sp>
        <p:nvSpPr>
          <p:cNvPr id="30" name="TextBox 29"/>
          <p:cNvSpPr txBox="1"/>
          <p:nvPr/>
        </p:nvSpPr>
        <p:spPr>
          <a:xfrm>
            <a:off x="735787" y="4152832"/>
            <a:ext cx="7645619" cy="461665"/>
          </a:xfrm>
          <a:prstGeom prst="rect">
            <a:avLst/>
          </a:prstGeom>
          <a:noFill/>
        </p:spPr>
        <p:txBody>
          <a:bodyPr wrap="none" rtlCol="0">
            <a:spAutoFit/>
          </a:bodyPr>
          <a:lstStyle/>
          <a:p>
            <a:r>
              <a:rPr lang="en-US" sz="2400" dirty="0"/>
              <a:t>2. Write that number in the “hundreds” place of the answer</a:t>
            </a:r>
          </a:p>
        </p:txBody>
      </p:sp>
      <p:sp>
        <p:nvSpPr>
          <p:cNvPr id="31" name="TextBox 30"/>
          <p:cNvSpPr txBox="1"/>
          <p:nvPr/>
        </p:nvSpPr>
        <p:spPr>
          <a:xfrm>
            <a:off x="735787" y="4577241"/>
            <a:ext cx="5940344" cy="461665"/>
          </a:xfrm>
          <a:prstGeom prst="rect">
            <a:avLst/>
          </a:prstGeom>
          <a:noFill/>
        </p:spPr>
        <p:txBody>
          <a:bodyPr wrap="none" rtlCol="0">
            <a:spAutoFit/>
          </a:bodyPr>
          <a:lstStyle/>
          <a:p>
            <a:r>
              <a:rPr lang="en-US" sz="2400" dirty="0"/>
              <a:t>3. Find the ONES place on the “other number”</a:t>
            </a:r>
          </a:p>
        </p:txBody>
      </p:sp>
      <p:sp>
        <p:nvSpPr>
          <p:cNvPr id="32" name="TextBox 31"/>
          <p:cNvSpPr txBox="1"/>
          <p:nvPr/>
        </p:nvSpPr>
        <p:spPr>
          <a:xfrm>
            <a:off x="669980" y="4986108"/>
            <a:ext cx="8265752" cy="461665"/>
          </a:xfrm>
          <a:prstGeom prst="rect">
            <a:avLst/>
          </a:prstGeom>
          <a:noFill/>
        </p:spPr>
        <p:txBody>
          <a:bodyPr wrap="square" rtlCol="0">
            <a:spAutoFit/>
          </a:bodyPr>
          <a:lstStyle/>
          <a:p>
            <a:r>
              <a:rPr lang="en-US" sz="2400" dirty="0"/>
              <a:t>4. </a:t>
            </a:r>
            <a:r>
              <a:rPr lang="en-US" sz="2400" dirty="0"/>
              <a:t>Write that number in the “ones” place of the answer</a:t>
            </a:r>
            <a:endParaRPr lang="en-US" sz="2400" dirty="0"/>
          </a:p>
        </p:txBody>
      </p:sp>
      <p:sp>
        <p:nvSpPr>
          <p:cNvPr id="33" name="TextBox 32"/>
          <p:cNvSpPr txBox="1"/>
          <p:nvPr/>
        </p:nvSpPr>
        <p:spPr>
          <a:xfrm>
            <a:off x="702798" y="5346820"/>
            <a:ext cx="6858994" cy="461665"/>
          </a:xfrm>
          <a:prstGeom prst="rect">
            <a:avLst/>
          </a:prstGeom>
          <a:noFill/>
        </p:spPr>
        <p:txBody>
          <a:bodyPr wrap="none" rtlCol="0">
            <a:spAutoFit/>
          </a:bodyPr>
          <a:lstStyle/>
          <a:p>
            <a:r>
              <a:rPr lang="en-US" sz="2400" dirty="0"/>
              <a:t>5. ADD the two digits of the “other number” together</a:t>
            </a:r>
          </a:p>
        </p:txBody>
      </p:sp>
      <p:sp>
        <p:nvSpPr>
          <p:cNvPr id="34" name="TextBox 33"/>
          <p:cNvSpPr txBox="1"/>
          <p:nvPr/>
        </p:nvSpPr>
        <p:spPr>
          <a:xfrm>
            <a:off x="669980" y="5734542"/>
            <a:ext cx="7088565" cy="461665"/>
          </a:xfrm>
          <a:prstGeom prst="rect">
            <a:avLst/>
          </a:prstGeom>
          <a:noFill/>
        </p:spPr>
        <p:txBody>
          <a:bodyPr wrap="square" rtlCol="0">
            <a:spAutoFit/>
          </a:bodyPr>
          <a:lstStyle/>
          <a:p>
            <a:r>
              <a:rPr lang="en-US" sz="2400" dirty="0"/>
              <a:t>6. </a:t>
            </a:r>
            <a:r>
              <a:rPr lang="en-US" sz="2400" dirty="0"/>
              <a:t>Write that number in the “tens” place of the answer</a:t>
            </a:r>
            <a:endParaRPr lang="en-US" sz="2400" dirty="0"/>
          </a:p>
        </p:txBody>
      </p:sp>
      <p:sp>
        <p:nvSpPr>
          <p:cNvPr id="12" name="Rectangle 11"/>
          <p:cNvSpPr/>
          <p:nvPr/>
        </p:nvSpPr>
        <p:spPr>
          <a:xfrm>
            <a:off x="3001149" y="2623359"/>
            <a:ext cx="412694" cy="769441"/>
          </a:xfrm>
          <a:prstGeom prst="rect">
            <a:avLst/>
          </a:prstGeom>
        </p:spPr>
        <p:txBody>
          <a:bodyPr wrap="square">
            <a:spAutoFit/>
          </a:bodyPr>
          <a:lstStyle/>
          <a:p>
            <a:r>
              <a:rPr lang="en-US" sz="4400" b="1" dirty="0"/>
              <a:t>7</a:t>
            </a:r>
          </a:p>
        </p:txBody>
      </p:sp>
      <p:sp>
        <p:nvSpPr>
          <p:cNvPr id="37" name="Rectangle 36"/>
          <p:cNvSpPr/>
          <p:nvPr/>
        </p:nvSpPr>
        <p:spPr>
          <a:xfrm>
            <a:off x="3891274" y="2612745"/>
            <a:ext cx="470000" cy="769441"/>
          </a:xfrm>
          <a:prstGeom prst="rect">
            <a:avLst/>
          </a:prstGeom>
        </p:spPr>
        <p:txBody>
          <a:bodyPr wrap="none">
            <a:spAutoFit/>
          </a:bodyPr>
          <a:lstStyle/>
          <a:p>
            <a:r>
              <a:rPr lang="en-US" sz="4400" b="1" dirty="0"/>
              <a:t>5</a:t>
            </a:r>
          </a:p>
        </p:txBody>
      </p:sp>
      <p:sp>
        <p:nvSpPr>
          <p:cNvPr id="13" name="TextBox 12"/>
          <p:cNvSpPr txBox="1"/>
          <p:nvPr/>
        </p:nvSpPr>
        <p:spPr>
          <a:xfrm>
            <a:off x="7205949" y="999945"/>
            <a:ext cx="4020608" cy="2677656"/>
          </a:xfrm>
          <a:prstGeom prst="rect">
            <a:avLst/>
          </a:prstGeom>
          <a:noFill/>
          <a:ln>
            <a:solidFill>
              <a:schemeClr val="accent5">
                <a:lumMod val="75000"/>
              </a:schemeClr>
            </a:solidFill>
          </a:ln>
        </p:spPr>
        <p:txBody>
          <a:bodyPr wrap="square" rtlCol="0">
            <a:spAutoFit/>
          </a:bodyPr>
          <a:lstStyle/>
          <a:p>
            <a:pPr algn="ctr"/>
            <a:r>
              <a:rPr lang="en-US" sz="2800" dirty="0">
                <a:solidFill>
                  <a:srgbClr val="0070C0"/>
                </a:solidFill>
              </a:rPr>
              <a:t>NOTE: If step 5 gives you a 2-digit number, write down the ones digit and “carry” the tens digit, adding it to the hundreds place</a:t>
            </a:r>
          </a:p>
        </p:txBody>
      </p:sp>
    </p:spTree>
    <p:extLst>
      <p:ext uri="{BB962C8B-B14F-4D97-AF65-F5344CB8AC3E}">
        <p14:creationId xmlns:p14="http://schemas.microsoft.com/office/powerpoint/2010/main" val="2334760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8" grpId="0"/>
      <p:bldP spid="30" grpId="0"/>
      <p:bldP spid="31" grpId="0"/>
      <p:bldP spid="32" grpId="0"/>
      <p:bldP spid="33" grpId="0"/>
      <p:bldP spid="34" grpId="0"/>
      <p:bldP spid="12" grpId="0"/>
      <p:bldP spid="37" grpId="0"/>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r>
              <a:rPr lang="en-US" dirty="0"/>
              <a:t>Practice Problems</a:t>
            </a:r>
          </a:p>
        </p:txBody>
      </p:sp>
      <p:sp>
        <p:nvSpPr>
          <p:cNvPr id="3" name="TextBox 2"/>
          <p:cNvSpPr txBox="1"/>
          <p:nvPr/>
        </p:nvSpPr>
        <p:spPr>
          <a:xfrm>
            <a:off x="1704137" y="1214066"/>
            <a:ext cx="8091254" cy="523220"/>
          </a:xfrm>
          <a:prstGeom prst="rect">
            <a:avLst/>
          </a:prstGeom>
          <a:noFill/>
        </p:spPr>
        <p:txBody>
          <a:bodyPr wrap="none" rtlCol="0">
            <a:spAutoFit/>
          </a:bodyPr>
          <a:lstStyle/>
          <a:p>
            <a:pPr algn="ctr"/>
            <a:r>
              <a:rPr lang="en-US" sz="2800" dirty="0"/>
              <a:t>Create a set of math steps for the following problems. </a:t>
            </a:r>
          </a:p>
        </p:txBody>
      </p:sp>
      <mc:AlternateContent xmlns:mc="http://schemas.openxmlformats.org/markup-compatibility/2006" xmlns:a14="http://schemas.microsoft.com/office/drawing/2010/main">
        <mc:Choice Requires="a14">
          <p:sp>
            <p:nvSpPr>
              <p:cNvPr id="4" name="TextBox 3"/>
              <p:cNvSpPr txBox="1"/>
              <p:nvPr/>
            </p:nvSpPr>
            <p:spPr>
              <a:xfrm>
                <a:off x="1399309" y="1979805"/>
                <a:ext cx="1858907" cy="703782"/>
              </a:xfrm>
              <a:prstGeom prst="rect">
                <a:avLst/>
              </a:prstGeom>
              <a:noFill/>
            </p:spPr>
            <p:txBody>
              <a:bodyPr wrap="none" rtlCol="0">
                <a:spAutoFit/>
              </a:bodyPr>
              <a:lstStyle/>
              <a:p>
                <a:r>
                  <a:rPr lang="en-US" sz="2400" dirty="0"/>
                  <a:t>1.    </a:t>
                </a:r>
                <a14:m>
                  <m:oMath xmlns:m="http://schemas.openxmlformats.org/officeDocument/2006/math">
                    <m:r>
                      <a:rPr lang="en-US" sz="2800" b="0" i="1" smtClean="0">
                        <a:latin typeface="Cambria Math" panose="02040503050406030204" pitchFamily="18" charset="0"/>
                      </a:rPr>
                      <m:t>𝑦</m:t>
                    </m:r>
                    <m:r>
                      <a:rPr lang="en-US" sz="2800" b="0" i="1" smtClean="0">
                        <a:latin typeface="Cambria Math" panose="02040503050406030204" pitchFamily="18" charset="0"/>
                      </a:rPr>
                      <m:t>= </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2</m:t>
                        </m:r>
                      </m:num>
                      <m:den>
                        <m:r>
                          <a:rPr lang="en-US" sz="2800" b="0" i="1" smtClean="0">
                            <a:latin typeface="Cambria Math" panose="02040503050406030204" pitchFamily="18" charset="0"/>
                          </a:rPr>
                          <m:t>3</m:t>
                        </m:r>
                      </m:den>
                    </m:f>
                    <m:r>
                      <a:rPr lang="en-US" sz="2800" b="0" i="1" smtClean="0">
                        <a:latin typeface="Cambria Math" panose="02040503050406030204" pitchFamily="18" charset="0"/>
                      </a:rPr>
                      <m:t>𝑥</m:t>
                    </m:r>
                  </m:oMath>
                </a14:m>
                <a:endParaRPr lang="en-US" sz="2800" dirty="0"/>
              </a:p>
            </p:txBody>
          </p:sp>
        </mc:Choice>
        <mc:Fallback xmlns="">
          <p:sp>
            <p:nvSpPr>
              <p:cNvPr id="4" name="TextBox 3"/>
              <p:cNvSpPr txBox="1">
                <a:spLocks noRot="1" noChangeAspect="1" noMove="1" noResize="1" noEditPoints="1" noAdjustHandles="1" noChangeArrowheads="1" noChangeShapeType="1" noTextEdit="1"/>
              </p:cNvSpPr>
              <p:nvPr/>
            </p:nvSpPr>
            <p:spPr>
              <a:xfrm>
                <a:off x="1399309" y="1979805"/>
                <a:ext cx="1858907" cy="703782"/>
              </a:xfrm>
              <a:prstGeom prst="rect">
                <a:avLst/>
              </a:prstGeom>
              <a:blipFill>
                <a:blip r:embed="rId2"/>
                <a:stretch>
                  <a:fillRect l="-5263" b="-5217"/>
                </a:stretch>
              </a:blipFill>
            </p:spPr>
            <p:txBody>
              <a:bodyPr/>
              <a:lstStyle/>
              <a:p>
                <a:r>
                  <a:rPr lang="en-US">
                    <a:noFill/>
                  </a:rPr>
                  <a:t> </a:t>
                </a:r>
              </a:p>
            </p:txBody>
          </p:sp>
        </mc:Fallback>
      </mc:AlternateContent>
      <p:sp>
        <p:nvSpPr>
          <p:cNvPr id="6" name="TextBox 5"/>
          <p:cNvSpPr txBox="1"/>
          <p:nvPr/>
        </p:nvSpPr>
        <p:spPr>
          <a:xfrm>
            <a:off x="1399309" y="3491345"/>
            <a:ext cx="9739745" cy="1200329"/>
          </a:xfrm>
          <a:prstGeom prst="rect">
            <a:avLst/>
          </a:prstGeom>
          <a:noFill/>
        </p:spPr>
        <p:txBody>
          <a:bodyPr wrap="square" rtlCol="0">
            <a:spAutoFit/>
          </a:bodyPr>
          <a:lstStyle/>
          <a:p>
            <a:pPr marL="457200" indent="-457200">
              <a:buFontTx/>
              <a:buAutoNum type="arabicPeriod" startAt="2"/>
            </a:pPr>
            <a:r>
              <a:rPr lang="en-US" sz="2400" dirty="0"/>
              <a:t>Sam has 3 more red candies than Jerry.  Jerry has 5 red candies.  How many red candies does Sam have? </a:t>
            </a:r>
          </a:p>
          <a:p>
            <a:pPr marL="457200" indent="-457200">
              <a:buAutoNum type="arabicPeriod" startAt="2"/>
            </a:pPr>
            <a:endParaRPr lang="en-US" sz="2400" dirty="0"/>
          </a:p>
        </p:txBody>
      </p:sp>
      <p:sp>
        <p:nvSpPr>
          <p:cNvPr id="7" name="Rectangle 6"/>
          <p:cNvSpPr/>
          <p:nvPr/>
        </p:nvSpPr>
        <p:spPr>
          <a:xfrm>
            <a:off x="2133726" y="4850428"/>
            <a:ext cx="6542560" cy="461665"/>
          </a:xfrm>
          <a:prstGeom prst="rect">
            <a:avLst/>
          </a:prstGeom>
        </p:spPr>
        <p:txBody>
          <a:bodyPr wrap="none">
            <a:spAutoFit/>
          </a:bodyPr>
          <a:lstStyle/>
          <a:p>
            <a:pPr algn="ctr"/>
            <a:r>
              <a:rPr lang="en-US" sz="2400" dirty="0">
                <a:solidFill>
                  <a:srgbClr val="FF0000"/>
                </a:solidFill>
              </a:rPr>
              <a:t>Post your steps on the assignment page for a grade</a:t>
            </a:r>
          </a:p>
        </p:txBody>
      </p:sp>
    </p:spTree>
    <p:extLst>
      <p:ext uri="{BB962C8B-B14F-4D97-AF65-F5344CB8AC3E}">
        <p14:creationId xmlns:p14="http://schemas.microsoft.com/office/powerpoint/2010/main" val="2772572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509" y="254288"/>
            <a:ext cx="10515600" cy="1325563"/>
          </a:xfrm>
        </p:spPr>
        <p:txBody>
          <a:bodyPr/>
          <a:lstStyle/>
          <a:p>
            <a:r>
              <a:rPr lang="en-US" b="1" dirty="0"/>
              <a:t>Writing Steps must use simple Language</a:t>
            </a:r>
          </a:p>
        </p:txBody>
      </p:sp>
      <p:sp>
        <p:nvSpPr>
          <p:cNvPr id="3" name="Content Placeholder 2"/>
          <p:cNvSpPr>
            <a:spLocks noGrp="1"/>
          </p:cNvSpPr>
          <p:nvPr>
            <p:ph idx="1"/>
          </p:nvPr>
        </p:nvSpPr>
        <p:spPr>
          <a:xfrm>
            <a:off x="893618" y="1378226"/>
            <a:ext cx="10515600" cy="4798737"/>
          </a:xfrm>
        </p:spPr>
        <p:txBody>
          <a:bodyPr>
            <a:normAutofit/>
          </a:bodyPr>
          <a:lstStyle/>
          <a:p>
            <a:r>
              <a:rPr lang="en-US" dirty="0"/>
              <a:t>Avoid steps like “use the formula”, “plug in the numbers”, “solve”</a:t>
            </a:r>
          </a:p>
          <a:p>
            <a:pPr marL="0" indent="0">
              <a:buNone/>
            </a:pPr>
            <a:r>
              <a:rPr lang="en-US" dirty="0"/>
              <a:t>This doesn’t tell the students how to do anything, it would be like being told “work this calculus problem”, but you haven’t taken calculus.</a:t>
            </a:r>
          </a:p>
          <a:p>
            <a:pPr marL="0" indent="0">
              <a:buNone/>
            </a:pPr>
            <a:endParaRPr lang="en-US" dirty="0"/>
          </a:p>
          <a:p>
            <a:pPr marL="0" indent="0">
              <a:buNone/>
            </a:pPr>
            <a:r>
              <a:rPr lang="en-US" dirty="0"/>
              <a:t>What you need to do is tell them where to get the numbers from, how to write them down, which math operations to do first, second, …, how and where to put the answers.  </a:t>
            </a:r>
          </a:p>
          <a:p>
            <a:pPr marL="0" indent="0">
              <a:buNone/>
            </a:pPr>
            <a:endParaRPr lang="en-US" dirty="0"/>
          </a:p>
          <a:p>
            <a:pPr marL="0" indent="0">
              <a:buNone/>
            </a:pPr>
            <a:r>
              <a:rPr lang="en-US" dirty="0"/>
              <a:t>The following slides show simple wording that can be used as math steps to tell the students how to do various mathematical operations. </a:t>
            </a:r>
          </a:p>
        </p:txBody>
      </p:sp>
    </p:spTree>
    <p:extLst>
      <p:ext uri="{BB962C8B-B14F-4D97-AF65-F5344CB8AC3E}">
        <p14:creationId xmlns:p14="http://schemas.microsoft.com/office/powerpoint/2010/main" val="4267542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447675"/>
          </a:xfrm>
        </p:spPr>
        <p:txBody>
          <a:bodyPr>
            <a:normAutofit fontScale="90000"/>
          </a:bodyPr>
          <a:lstStyle/>
          <a:p>
            <a:r>
              <a:rPr lang="en-US" dirty="0"/>
              <a:t>Addition Problems</a:t>
            </a:r>
          </a:p>
        </p:txBody>
      </p:sp>
      <p:sp>
        <p:nvSpPr>
          <p:cNvPr id="7" name="Rectangle 6"/>
          <p:cNvSpPr/>
          <p:nvPr/>
        </p:nvSpPr>
        <p:spPr>
          <a:xfrm>
            <a:off x="2794000" y="2018346"/>
            <a:ext cx="6096000" cy="3448252"/>
          </a:xfrm>
          <a:prstGeom prst="rect">
            <a:avLst/>
          </a:prstGeom>
        </p:spPr>
        <p:txBody>
          <a:bodyPr>
            <a:spAutoFit/>
          </a:bodyPr>
          <a:lstStyle/>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First number plus the Second number</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Add the two numbers</a:t>
            </a: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sum of the two numbers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total of the two numbers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Add the first and second number</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Add the second number to the first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 first number increased by the second</a:t>
            </a:r>
            <a:endParaRPr lang="en-US" sz="2400" dirty="0"/>
          </a:p>
        </p:txBody>
      </p:sp>
      <mc:AlternateContent xmlns:mc="http://schemas.openxmlformats.org/markup-compatibility/2006" xmlns:a14="http://schemas.microsoft.com/office/drawing/2010/main">
        <mc:Choice Requires="a14">
          <p:sp>
            <p:nvSpPr>
              <p:cNvPr id="8" name="TextBox 7"/>
              <p:cNvSpPr txBox="1"/>
              <p:nvPr/>
            </p:nvSpPr>
            <p:spPr>
              <a:xfrm>
                <a:off x="4346122" y="952501"/>
                <a:ext cx="1495878" cy="67710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latin typeface="Cambria Math" panose="02040503050406030204" pitchFamily="18" charset="0"/>
                        </a:rPr>
                        <m:t>𝟓</m:t>
                      </m:r>
                      <m:r>
                        <a:rPr lang="en-US" sz="4400" b="1" i="1" smtClean="0">
                          <a:latin typeface="Cambria Math" panose="02040503050406030204" pitchFamily="18" charset="0"/>
                        </a:rPr>
                        <m:t>+</m:t>
                      </m:r>
                      <m:r>
                        <a:rPr lang="en-US" sz="4400" b="1" i="1" smtClean="0">
                          <a:latin typeface="Cambria Math" panose="02040503050406030204" pitchFamily="18" charset="0"/>
                        </a:rPr>
                        <m:t>𝟐</m:t>
                      </m:r>
                    </m:oMath>
                  </m:oMathPara>
                </a14:m>
                <a:endParaRPr lang="en-US" sz="4400" b="1" dirty="0"/>
              </a:p>
            </p:txBody>
          </p:sp>
        </mc:Choice>
        <mc:Fallback xmlns="">
          <p:sp>
            <p:nvSpPr>
              <p:cNvPr id="8" name="TextBox 7"/>
              <p:cNvSpPr txBox="1">
                <a:spLocks noRot="1" noChangeAspect="1" noMove="1" noResize="1" noEditPoints="1" noAdjustHandles="1" noChangeArrowheads="1" noChangeShapeType="1" noTextEdit="1"/>
              </p:cNvSpPr>
              <p:nvPr/>
            </p:nvSpPr>
            <p:spPr>
              <a:xfrm>
                <a:off x="4346122" y="952501"/>
                <a:ext cx="1495878" cy="677108"/>
              </a:xfrm>
              <a:prstGeom prst="rect">
                <a:avLst/>
              </a:prstGeo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859809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447675"/>
          </a:xfrm>
        </p:spPr>
        <p:txBody>
          <a:bodyPr>
            <a:normAutofit fontScale="90000"/>
          </a:bodyPr>
          <a:lstStyle/>
          <a:p>
            <a:r>
              <a:rPr lang="en-US" dirty="0"/>
              <a:t>Subtraction Problems</a:t>
            </a:r>
          </a:p>
        </p:txBody>
      </p:sp>
      <mc:AlternateContent xmlns:mc="http://schemas.openxmlformats.org/markup-compatibility/2006" xmlns:a14="http://schemas.microsoft.com/office/drawing/2010/main">
        <mc:Choice Requires="a14">
          <p:sp>
            <p:nvSpPr>
              <p:cNvPr id="8" name="TextBox 7"/>
              <p:cNvSpPr txBox="1"/>
              <p:nvPr/>
            </p:nvSpPr>
            <p:spPr>
              <a:xfrm>
                <a:off x="4346122" y="952501"/>
                <a:ext cx="1495878" cy="67710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latin typeface="Cambria Math" panose="02040503050406030204" pitchFamily="18" charset="0"/>
                        </a:rPr>
                        <m:t>𝟓</m:t>
                      </m:r>
                      <m:r>
                        <a:rPr lang="en-US" sz="4400" b="1" i="1" smtClean="0">
                          <a:latin typeface="Cambria Math" panose="02040503050406030204" pitchFamily="18" charset="0"/>
                        </a:rPr>
                        <m:t>−</m:t>
                      </m:r>
                      <m:r>
                        <a:rPr lang="en-US" sz="4400" b="1" i="1" smtClean="0">
                          <a:latin typeface="Cambria Math" panose="02040503050406030204" pitchFamily="18" charset="0"/>
                        </a:rPr>
                        <m:t>𝟐</m:t>
                      </m:r>
                    </m:oMath>
                  </m:oMathPara>
                </a14:m>
                <a:endParaRPr lang="en-US" sz="4400" b="1" dirty="0"/>
              </a:p>
            </p:txBody>
          </p:sp>
        </mc:Choice>
        <mc:Fallback xmlns="">
          <p:sp>
            <p:nvSpPr>
              <p:cNvPr id="8" name="TextBox 7"/>
              <p:cNvSpPr txBox="1">
                <a:spLocks noRot="1" noChangeAspect="1" noMove="1" noResize="1" noEditPoints="1" noAdjustHandles="1" noChangeArrowheads="1" noChangeShapeType="1" noTextEdit="1"/>
              </p:cNvSpPr>
              <p:nvPr/>
            </p:nvSpPr>
            <p:spPr>
              <a:xfrm>
                <a:off x="4346122" y="952501"/>
                <a:ext cx="1495878" cy="677108"/>
              </a:xfrm>
              <a:prstGeom prst="rect">
                <a:avLst/>
              </a:prstGeom>
              <a:blipFill rotWithShape="0">
                <a:blip r:embed="rId2"/>
                <a:stretch>
                  <a:fillRect/>
                </a:stretch>
              </a:blipFill>
            </p:spPr>
            <p:txBody>
              <a:bodyPr/>
              <a:lstStyle/>
              <a:p>
                <a:r>
                  <a:rPr lang="en-US">
                    <a:noFill/>
                  </a:rPr>
                  <a:t> </a:t>
                </a:r>
              </a:p>
            </p:txBody>
          </p:sp>
        </mc:Fallback>
      </mc:AlternateContent>
      <p:sp>
        <p:nvSpPr>
          <p:cNvPr id="2" name="Rectangle 1"/>
          <p:cNvSpPr/>
          <p:nvPr/>
        </p:nvSpPr>
        <p:spPr>
          <a:xfrm>
            <a:off x="2006600" y="2052724"/>
            <a:ext cx="7670800" cy="2777683"/>
          </a:xfrm>
          <a:prstGeom prst="rect">
            <a:avLst/>
          </a:prstGeom>
        </p:spPr>
        <p:txBody>
          <a:bodyPr wrap="square">
            <a:spAutoFit/>
          </a:bodyPr>
          <a:lstStyle/>
          <a:p>
            <a:pPr>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First number minus the Second number</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difference between the two numbers</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Subtract the second number from the first</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second number less than the first</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dirty="0">
                <a:effectLst/>
                <a:latin typeface="Calibri" panose="020F0502020204030204" pitchFamily="34" charset="0"/>
                <a:ea typeface="Calibri" panose="020F0502020204030204" pitchFamily="34" charset="0"/>
                <a:cs typeface="Times New Roman" panose="02020603050405020304" pitchFamily="18" charset="0"/>
              </a:rPr>
              <a:t>The first number decreased by the second</a:t>
            </a:r>
            <a:endParaRPr lang="en-US" sz="2800" dirty="0"/>
          </a:p>
        </p:txBody>
      </p:sp>
    </p:spTree>
    <p:extLst>
      <p:ext uri="{BB962C8B-B14F-4D97-AF65-F5344CB8AC3E}">
        <p14:creationId xmlns:p14="http://schemas.microsoft.com/office/powerpoint/2010/main" val="2910056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447675"/>
          </a:xfrm>
        </p:spPr>
        <p:txBody>
          <a:bodyPr>
            <a:normAutofit fontScale="90000"/>
          </a:bodyPr>
          <a:lstStyle/>
          <a:p>
            <a:r>
              <a:rPr lang="en-US" dirty="0"/>
              <a:t>Multiplication Problems</a:t>
            </a:r>
          </a:p>
        </p:txBody>
      </p:sp>
      <mc:AlternateContent xmlns:mc="http://schemas.openxmlformats.org/markup-compatibility/2006" xmlns:a14="http://schemas.microsoft.com/office/drawing/2010/main">
        <mc:Choice Requires="a14">
          <p:sp>
            <p:nvSpPr>
              <p:cNvPr id="8" name="TextBox 7"/>
              <p:cNvSpPr txBox="1"/>
              <p:nvPr/>
            </p:nvSpPr>
            <p:spPr>
              <a:xfrm>
                <a:off x="3219154" y="939927"/>
                <a:ext cx="1495878" cy="677108"/>
              </a:xfrm>
              <a:prstGeom prst="rect">
                <a:avLst/>
              </a:prstGeom>
              <a:noFill/>
            </p:spPr>
            <p:txBody>
              <a:bodyPr wrap="square" lIns="0" tIns="0" rIns="0" bIns="0" rtlCol="0">
                <a:spAutoFit/>
              </a:bodyPr>
              <a:lstStyle/>
              <a:p>
                <a14:m>
                  <m:oMath xmlns:m="http://schemas.openxmlformats.org/officeDocument/2006/math">
                    <m:r>
                      <a:rPr lang="en-US" sz="4400" b="1" i="1" smtClean="0">
                        <a:latin typeface="Cambria Math" panose="02040503050406030204" pitchFamily="18" charset="0"/>
                      </a:rPr>
                      <m:t>𝟓</m:t>
                    </m:r>
                    <m:r>
                      <a:rPr lang="en-US" sz="4400" b="1" i="1" smtClean="0">
                        <a:latin typeface="Cambria Math" panose="02040503050406030204" pitchFamily="18" charset="0"/>
                      </a:rPr>
                      <m:t> ×</m:t>
                    </m:r>
                    <m:r>
                      <a:rPr lang="en-US" sz="4400" b="1" i="1" smtClean="0">
                        <a:latin typeface="Cambria Math" panose="02040503050406030204" pitchFamily="18" charset="0"/>
                      </a:rPr>
                      <m:t>𝟐</m:t>
                    </m:r>
                  </m:oMath>
                </a14:m>
                <a:r>
                  <a:rPr lang="en-US" sz="4400" b="1" dirty="0"/>
                  <a:t>  </a:t>
                </a:r>
              </a:p>
            </p:txBody>
          </p:sp>
        </mc:Choice>
        <mc:Fallback xmlns="">
          <p:sp>
            <p:nvSpPr>
              <p:cNvPr id="8" name="TextBox 7"/>
              <p:cNvSpPr txBox="1">
                <a:spLocks noRot="1" noChangeAspect="1" noMove="1" noResize="1" noEditPoints="1" noAdjustHandles="1" noChangeArrowheads="1" noChangeShapeType="1" noTextEdit="1"/>
              </p:cNvSpPr>
              <p:nvPr/>
            </p:nvSpPr>
            <p:spPr>
              <a:xfrm>
                <a:off x="3219154" y="939927"/>
                <a:ext cx="1495878" cy="677108"/>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5845877" y="952501"/>
                <a:ext cx="1495878" cy="677108"/>
              </a:xfrm>
              <a:prstGeom prst="rect">
                <a:avLst/>
              </a:prstGeom>
              <a:noFill/>
            </p:spPr>
            <p:txBody>
              <a:bodyPr wrap="square" lIns="0" tIns="0" rIns="0" bIns="0" rtlCol="0">
                <a:spAutoFit/>
              </a:bodyPr>
              <a:lstStyle/>
              <a:p>
                <a14:m>
                  <m:oMath xmlns:m="http://schemas.openxmlformats.org/officeDocument/2006/math">
                    <m:r>
                      <a:rPr lang="en-US" sz="4400" b="1" i="1" smtClean="0">
                        <a:latin typeface="Cambria Math" panose="02040503050406030204" pitchFamily="18" charset="0"/>
                      </a:rPr>
                      <m:t>𝟓</m:t>
                    </m:r>
                    <m:r>
                      <a:rPr lang="en-US" sz="4400" b="1" i="1" smtClean="0">
                        <a:latin typeface="Cambria Math" panose="02040503050406030204" pitchFamily="18" charset="0"/>
                      </a:rPr>
                      <m:t> ∙</m:t>
                    </m:r>
                    <m:r>
                      <a:rPr lang="en-US" sz="4400" b="1" i="1" smtClean="0">
                        <a:latin typeface="Cambria Math" panose="02040503050406030204" pitchFamily="18" charset="0"/>
                      </a:rPr>
                      <m:t>𝟐</m:t>
                    </m:r>
                  </m:oMath>
                </a14:m>
                <a:r>
                  <a:rPr lang="en-US" sz="4400" b="1" dirty="0"/>
                  <a:t>  </a:t>
                </a:r>
              </a:p>
            </p:txBody>
          </p:sp>
        </mc:Choice>
        <mc:Fallback xmlns="">
          <p:sp>
            <p:nvSpPr>
              <p:cNvPr id="6" name="TextBox 5"/>
              <p:cNvSpPr txBox="1">
                <a:spLocks noRot="1" noChangeAspect="1" noMove="1" noResize="1" noEditPoints="1" noAdjustHandles="1" noChangeArrowheads="1" noChangeShapeType="1" noTextEdit="1"/>
              </p:cNvSpPr>
              <p:nvPr/>
            </p:nvSpPr>
            <p:spPr>
              <a:xfrm>
                <a:off x="5845877" y="952501"/>
                <a:ext cx="1495878" cy="67710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8472600" y="920174"/>
                <a:ext cx="1495878" cy="677108"/>
              </a:xfrm>
              <a:prstGeom prst="rect">
                <a:avLst/>
              </a:prstGeom>
              <a:noFill/>
            </p:spPr>
            <p:txBody>
              <a:bodyPr wrap="square" lIns="0" tIns="0" rIns="0" bIns="0" rtlCol="0">
                <a:spAutoFit/>
              </a:bodyPr>
              <a:lstStyle/>
              <a:p>
                <a14:m>
                  <m:oMath xmlns:m="http://schemas.openxmlformats.org/officeDocument/2006/math">
                    <m:r>
                      <a:rPr lang="en-US" sz="4400" b="1" i="1" smtClean="0">
                        <a:latin typeface="Cambria Math" panose="02040503050406030204" pitchFamily="18" charset="0"/>
                      </a:rPr>
                      <m:t>𝟓</m:t>
                    </m:r>
                    <m:r>
                      <a:rPr lang="en-US" sz="4400" b="1" i="1" smtClean="0">
                        <a:latin typeface="Cambria Math" panose="02040503050406030204" pitchFamily="18" charset="0"/>
                      </a:rPr>
                      <m:t> (</m:t>
                    </m:r>
                    <m:r>
                      <a:rPr lang="en-US" sz="4400" b="1" i="1" smtClean="0">
                        <a:latin typeface="Cambria Math" panose="02040503050406030204" pitchFamily="18" charset="0"/>
                      </a:rPr>
                      <m:t>𝟐</m:t>
                    </m:r>
                    <m:r>
                      <a:rPr lang="en-US" sz="4400" b="1" i="1" smtClean="0">
                        <a:latin typeface="Cambria Math" panose="02040503050406030204" pitchFamily="18" charset="0"/>
                      </a:rPr>
                      <m:t>)</m:t>
                    </m:r>
                  </m:oMath>
                </a14:m>
                <a:r>
                  <a:rPr lang="en-US" sz="4400" b="1" dirty="0"/>
                  <a:t>  </a:t>
                </a:r>
              </a:p>
            </p:txBody>
          </p:sp>
        </mc:Choice>
        <mc:Fallback xmlns="">
          <p:sp>
            <p:nvSpPr>
              <p:cNvPr id="9" name="TextBox 8"/>
              <p:cNvSpPr txBox="1">
                <a:spLocks noRot="1" noChangeAspect="1" noMove="1" noResize="1" noEditPoints="1" noAdjustHandles="1" noChangeArrowheads="1" noChangeShapeType="1" noTextEdit="1"/>
              </p:cNvSpPr>
              <p:nvPr/>
            </p:nvSpPr>
            <p:spPr>
              <a:xfrm>
                <a:off x="8472600" y="920174"/>
                <a:ext cx="1495878" cy="677108"/>
              </a:xfrm>
              <a:prstGeom prst="rect">
                <a:avLst/>
              </a:prstGeom>
              <a:blipFill>
                <a:blip r:embed="rId4"/>
                <a:stretch>
                  <a:fillRect/>
                </a:stretch>
              </a:blipFill>
            </p:spPr>
            <p:txBody>
              <a:bodyPr/>
              <a:lstStyle/>
              <a:p>
                <a:r>
                  <a:rPr lang="en-US">
                    <a:noFill/>
                  </a:rPr>
                  <a:t> </a:t>
                </a:r>
              </a:p>
            </p:txBody>
          </p:sp>
        </mc:Fallback>
      </mc:AlternateContent>
      <p:sp>
        <p:nvSpPr>
          <p:cNvPr id="3" name="TextBox 2"/>
          <p:cNvSpPr txBox="1"/>
          <p:nvPr/>
        </p:nvSpPr>
        <p:spPr>
          <a:xfrm>
            <a:off x="1183428" y="939927"/>
            <a:ext cx="1789592" cy="523220"/>
          </a:xfrm>
          <a:prstGeom prst="rect">
            <a:avLst/>
          </a:prstGeom>
          <a:noFill/>
        </p:spPr>
        <p:txBody>
          <a:bodyPr wrap="none" rtlCol="0">
            <a:spAutoFit/>
          </a:bodyPr>
          <a:lstStyle/>
          <a:p>
            <a:r>
              <a:rPr lang="en-US" sz="2800" dirty="0"/>
              <a:t>Notations: </a:t>
            </a:r>
          </a:p>
        </p:txBody>
      </p:sp>
      <p:sp>
        <p:nvSpPr>
          <p:cNvPr id="5" name="Rectangle 4"/>
          <p:cNvSpPr/>
          <p:nvPr/>
        </p:nvSpPr>
        <p:spPr>
          <a:xfrm>
            <a:off x="2604861" y="2163301"/>
            <a:ext cx="6096000" cy="2644955"/>
          </a:xfrm>
          <a:prstGeom prst="rect">
            <a:avLst/>
          </a:prstGeom>
        </p:spPr>
        <p:txBody>
          <a:bodyPr>
            <a:spAutoFit/>
          </a:bodyPr>
          <a:lstStyle/>
          <a:p>
            <a:pPr>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Multiply the first by the second number</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first times the second number</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product of the two numbers</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dirty="0">
                <a:effectLst/>
                <a:latin typeface="Calibri" panose="020F0502020204030204" pitchFamily="34" charset="0"/>
                <a:ea typeface="Calibri" panose="020F0502020204030204" pitchFamily="34" charset="0"/>
                <a:cs typeface="Times New Roman" panose="02020603050405020304" pitchFamily="18" charset="0"/>
              </a:rPr>
              <a:t>The product of the first and second number</a:t>
            </a:r>
            <a:endParaRPr lang="en-US" sz="2800" dirty="0"/>
          </a:p>
        </p:txBody>
      </p:sp>
    </p:spTree>
    <p:extLst>
      <p:ext uri="{BB962C8B-B14F-4D97-AF65-F5344CB8AC3E}">
        <p14:creationId xmlns:p14="http://schemas.microsoft.com/office/powerpoint/2010/main" val="493720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447675"/>
          </a:xfrm>
        </p:spPr>
        <p:txBody>
          <a:bodyPr>
            <a:normAutofit fontScale="90000"/>
          </a:bodyPr>
          <a:lstStyle/>
          <a:p>
            <a:r>
              <a:rPr lang="en-US" dirty="0"/>
              <a:t>Division Problems</a:t>
            </a:r>
          </a:p>
        </p:txBody>
      </p:sp>
      <mc:AlternateContent xmlns:mc="http://schemas.openxmlformats.org/markup-compatibility/2006" xmlns:a14="http://schemas.microsoft.com/office/drawing/2010/main">
        <mc:Choice Requires="a14">
          <p:sp>
            <p:nvSpPr>
              <p:cNvPr id="8" name="TextBox 7"/>
              <p:cNvSpPr txBox="1"/>
              <p:nvPr/>
            </p:nvSpPr>
            <p:spPr>
              <a:xfrm>
                <a:off x="4346122" y="952501"/>
                <a:ext cx="1495878" cy="67710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latin typeface="Cambria Math" panose="02040503050406030204" pitchFamily="18" charset="0"/>
                        </a:rPr>
                        <m:t>𝟓</m:t>
                      </m:r>
                      <m:r>
                        <a:rPr lang="en-US" sz="4400" b="1" i="1" smtClean="0">
                          <a:latin typeface="Cambria Math" panose="02040503050406030204" pitchFamily="18" charset="0"/>
                          <a:ea typeface="Cambria Math" panose="02040503050406030204" pitchFamily="18" charset="0"/>
                        </a:rPr>
                        <m:t>÷</m:t>
                      </m:r>
                      <m:r>
                        <a:rPr lang="en-US" sz="4400" b="1" i="1" smtClean="0">
                          <a:latin typeface="Cambria Math" panose="02040503050406030204" pitchFamily="18" charset="0"/>
                        </a:rPr>
                        <m:t>𝟐</m:t>
                      </m:r>
                    </m:oMath>
                  </m:oMathPara>
                </a14:m>
                <a:endParaRPr lang="en-US" sz="4400" b="1" dirty="0"/>
              </a:p>
            </p:txBody>
          </p:sp>
        </mc:Choice>
        <mc:Fallback xmlns="">
          <p:sp>
            <p:nvSpPr>
              <p:cNvPr id="8" name="TextBox 7"/>
              <p:cNvSpPr txBox="1">
                <a:spLocks noRot="1" noChangeAspect="1" noMove="1" noResize="1" noEditPoints="1" noAdjustHandles="1" noChangeArrowheads="1" noChangeShapeType="1" noTextEdit="1"/>
              </p:cNvSpPr>
              <p:nvPr/>
            </p:nvSpPr>
            <p:spPr>
              <a:xfrm>
                <a:off x="4346122" y="952501"/>
                <a:ext cx="1495878" cy="677108"/>
              </a:xfrm>
              <a:prstGeom prst="rect">
                <a:avLst/>
              </a:prstGeom>
              <a:blipFill rotWithShape="0">
                <a:blip r:embed="rId2"/>
                <a:stretch>
                  <a:fillRect/>
                </a:stretch>
              </a:blipFill>
            </p:spPr>
            <p:txBody>
              <a:bodyPr/>
              <a:lstStyle/>
              <a:p>
                <a:r>
                  <a:rPr lang="en-US">
                    <a:noFill/>
                  </a:rPr>
                  <a:t> </a:t>
                </a:r>
              </a:p>
            </p:txBody>
          </p:sp>
        </mc:Fallback>
      </mc:AlternateContent>
      <p:sp>
        <p:nvSpPr>
          <p:cNvPr id="2" name="Rectangle 1"/>
          <p:cNvSpPr/>
          <p:nvPr/>
        </p:nvSpPr>
        <p:spPr>
          <a:xfrm>
            <a:off x="1793009" y="1776064"/>
            <a:ext cx="7239000" cy="2214068"/>
          </a:xfrm>
          <a:prstGeom prst="rect">
            <a:avLst/>
          </a:prstGeom>
        </p:spPr>
        <p:txBody>
          <a:bodyPr wrap="square">
            <a:spAutoFit/>
          </a:bodyPr>
          <a:lstStyle/>
          <a:p>
            <a:pPr>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first number divided by the second number</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second number divided into the first</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quotient of the first and second numbers</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dirty="0">
                <a:effectLst/>
                <a:latin typeface="Calibri" panose="020F0502020204030204" pitchFamily="34" charset="0"/>
                <a:ea typeface="Calibri" panose="020F0502020204030204" pitchFamily="34" charset="0"/>
                <a:cs typeface="Times New Roman" panose="02020603050405020304" pitchFamily="18" charset="0"/>
              </a:rPr>
              <a:t>The ratio of the first and second number</a:t>
            </a:r>
            <a:endParaRPr lang="en-US" sz="2800" dirty="0"/>
          </a:p>
        </p:txBody>
      </p:sp>
      <p:sp>
        <p:nvSpPr>
          <p:cNvPr id="3" name="TextBox 2"/>
          <p:cNvSpPr txBox="1"/>
          <p:nvPr/>
        </p:nvSpPr>
        <p:spPr>
          <a:xfrm>
            <a:off x="1173018" y="4488286"/>
            <a:ext cx="9143999" cy="1200329"/>
          </a:xfrm>
          <a:prstGeom prst="rect">
            <a:avLst/>
          </a:prstGeom>
          <a:noFill/>
        </p:spPr>
        <p:txBody>
          <a:bodyPr wrap="square" rtlCol="0">
            <a:spAutoFit/>
          </a:bodyPr>
          <a:lstStyle/>
          <a:p>
            <a:r>
              <a:rPr lang="en-US" sz="2400" dirty="0">
                <a:solidFill>
                  <a:srgbClr val="FF0000"/>
                </a:solidFill>
              </a:rPr>
              <a:t>Notice that we are using the simplest version of the division symbol.  Elementary students don’t learn long division until 4th grade, so you can’t use those symbols until they have reached that level of math</a:t>
            </a:r>
          </a:p>
        </p:txBody>
      </p:sp>
    </p:spTree>
    <p:extLst>
      <p:ext uri="{BB962C8B-B14F-4D97-AF65-F5344CB8AC3E}">
        <p14:creationId xmlns:p14="http://schemas.microsoft.com/office/powerpoint/2010/main" val="271973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Formulas</a:t>
            </a:r>
          </a:p>
        </p:txBody>
      </p:sp>
      <p:sp>
        <p:nvSpPr>
          <p:cNvPr id="3" name="TextBox 2"/>
          <p:cNvSpPr txBox="1"/>
          <p:nvPr/>
        </p:nvSpPr>
        <p:spPr>
          <a:xfrm>
            <a:off x="1124312" y="1563688"/>
            <a:ext cx="9943375" cy="954107"/>
          </a:xfrm>
          <a:prstGeom prst="rect">
            <a:avLst/>
          </a:prstGeom>
          <a:noFill/>
        </p:spPr>
        <p:txBody>
          <a:bodyPr wrap="square" rtlCol="0">
            <a:spAutoFit/>
          </a:bodyPr>
          <a:lstStyle/>
          <a:p>
            <a:r>
              <a:rPr lang="en-US" sz="2800" dirty="0"/>
              <a:t>Remember that little kids can’t use formulas, use powers or fractions and they do not know how to do order of operations.  </a:t>
            </a:r>
          </a:p>
        </p:txBody>
      </p:sp>
      <p:sp>
        <p:nvSpPr>
          <p:cNvPr id="4" name="TextBox 3"/>
          <p:cNvSpPr txBox="1"/>
          <p:nvPr/>
        </p:nvSpPr>
        <p:spPr>
          <a:xfrm>
            <a:off x="524826" y="2889251"/>
            <a:ext cx="11142346" cy="2677656"/>
          </a:xfrm>
          <a:prstGeom prst="rect">
            <a:avLst/>
          </a:prstGeom>
          <a:noFill/>
        </p:spPr>
        <p:txBody>
          <a:bodyPr wrap="none" rtlCol="0">
            <a:spAutoFit/>
          </a:bodyPr>
          <a:lstStyle/>
          <a:p>
            <a:r>
              <a:rPr lang="en-US" sz="2800" dirty="0"/>
              <a:t>When writing math steps for formulas, think about the order of operations.</a:t>
            </a:r>
          </a:p>
          <a:p>
            <a:r>
              <a:rPr lang="en-US" sz="2800" dirty="0"/>
              <a:t>Which part of the equation will be calculated first, </a:t>
            </a:r>
          </a:p>
          <a:p>
            <a:r>
              <a:rPr lang="en-US" sz="2800" dirty="0"/>
              <a:t>Where do they look in the problem or the question to find those numbers?</a:t>
            </a:r>
          </a:p>
          <a:p>
            <a:r>
              <a:rPr lang="en-US" sz="2800" dirty="0"/>
              <a:t>Which part of the equation will be calculated next, etc.</a:t>
            </a:r>
          </a:p>
          <a:p>
            <a:endParaRPr lang="en-US" sz="2800" dirty="0"/>
          </a:p>
          <a:p>
            <a:r>
              <a:rPr lang="en-US" sz="2800" dirty="0"/>
              <a:t>Each new operation should be a separate step. </a:t>
            </a:r>
          </a:p>
        </p:txBody>
      </p:sp>
    </p:spTree>
    <p:extLst>
      <p:ext uri="{BB962C8B-B14F-4D97-AF65-F5344CB8AC3E}">
        <p14:creationId xmlns:p14="http://schemas.microsoft.com/office/powerpoint/2010/main" val="3879874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3090"/>
          </a:xfrm>
        </p:spPr>
        <p:txBody>
          <a:bodyPr>
            <a:normAutofit fontScale="90000"/>
          </a:bodyPr>
          <a:lstStyle/>
          <a:p>
            <a:r>
              <a:rPr lang="en-US" dirty="0"/>
              <a:t>Geometry Formulas</a:t>
            </a:r>
          </a:p>
        </p:txBody>
      </p:sp>
      <mc:AlternateContent xmlns:mc="http://schemas.openxmlformats.org/markup-compatibility/2006" xmlns:a14="http://schemas.microsoft.com/office/drawing/2010/main">
        <mc:Choice Requires="a14">
          <p:sp>
            <p:nvSpPr>
              <p:cNvPr id="3" name="Rectangle 2"/>
              <p:cNvSpPr/>
              <p:nvPr/>
            </p:nvSpPr>
            <p:spPr>
              <a:xfrm>
                <a:off x="865683" y="1228122"/>
                <a:ext cx="1853777" cy="7078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4000" i="1" smtClean="0">
                          <a:latin typeface="Cambria Math" panose="02040503050406030204" pitchFamily="18" charset="0"/>
                        </a:rPr>
                        <m:t>𝐴</m:t>
                      </m:r>
                      <m:r>
                        <a:rPr lang="en-US" sz="4000" i="0">
                          <a:latin typeface="Cambria Math" panose="02040503050406030204" pitchFamily="18" charset="0"/>
                        </a:rPr>
                        <m:t>=</m:t>
                      </m:r>
                      <m:r>
                        <a:rPr lang="en-US" sz="4000" i="1">
                          <a:latin typeface="Cambria Math" panose="02040503050406030204" pitchFamily="18" charset="0"/>
                        </a:rPr>
                        <m:t>𝑙𝑤</m:t>
                      </m:r>
                    </m:oMath>
                  </m:oMathPara>
                </a14:m>
                <a:endParaRPr lang="en-US" sz="4000" dirty="0"/>
              </a:p>
            </p:txBody>
          </p:sp>
        </mc:Choice>
        <mc:Fallback xmlns="">
          <p:sp>
            <p:nvSpPr>
              <p:cNvPr id="3" name="Rectangle 2"/>
              <p:cNvSpPr>
                <a:spLocks noRot="1" noChangeAspect="1" noMove="1" noResize="1" noEditPoints="1" noAdjustHandles="1" noChangeArrowheads="1" noChangeShapeType="1" noTextEdit="1"/>
              </p:cNvSpPr>
              <p:nvPr/>
            </p:nvSpPr>
            <p:spPr>
              <a:xfrm>
                <a:off x="865683" y="1228122"/>
                <a:ext cx="1853777" cy="707886"/>
              </a:xfrm>
              <a:prstGeom prst="rect">
                <a:avLst/>
              </a:prstGeom>
              <a:blipFill>
                <a:blip r:embed="rId2"/>
                <a:stretch>
                  <a:fillRect/>
                </a:stretch>
              </a:blipFill>
            </p:spPr>
            <p:txBody>
              <a:bodyPr/>
              <a:lstStyle/>
              <a:p>
                <a:r>
                  <a:rPr lang="en-US">
                    <a:noFill/>
                  </a:rPr>
                  <a:t> </a:t>
                </a:r>
              </a:p>
            </p:txBody>
          </p:sp>
        </mc:Fallback>
      </mc:AlternateContent>
      <p:sp>
        <p:nvSpPr>
          <p:cNvPr id="4" name="Rectangle 3"/>
          <p:cNvSpPr/>
          <p:nvPr/>
        </p:nvSpPr>
        <p:spPr>
          <a:xfrm>
            <a:off x="3150476" y="1063651"/>
            <a:ext cx="7292766" cy="619272"/>
          </a:xfrm>
          <a:prstGeom prst="rect">
            <a:avLst/>
          </a:prstGeom>
        </p:spPr>
        <p:txBody>
          <a:bodyPr wrap="none">
            <a:spAutoFit/>
          </a:bodyPr>
          <a:lstStyle/>
          <a:p>
            <a:pPr>
              <a:lnSpc>
                <a:spcPct val="107000"/>
              </a:lnSpc>
              <a:spcAft>
                <a:spcPts val="800"/>
              </a:spcAft>
            </a:pP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Area is equal to the length times the width</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p:cNvSpPr txBox="1"/>
          <p:nvPr/>
        </p:nvSpPr>
        <p:spPr>
          <a:xfrm>
            <a:off x="2114615" y="2155914"/>
            <a:ext cx="8328627" cy="1815882"/>
          </a:xfrm>
          <a:prstGeom prst="rect">
            <a:avLst/>
          </a:prstGeom>
          <a:noFill/>
        </p:spPr>
        <p:txBody>
          <a:bodyPr wrap="none" rtlCol="0">
            <a:spAutoFit/>
          </a:bodyPr>
          <a:lstStyle/>
          <a:p>
            <a:r>
              <a:rPr lang="en-US" sz="2800" dirty="0"/>
              <a:t>Steps: </a:t>
            </a:r>
            <a:br>
              <a:rPr lang="en-US" sz="2800" dirty="0"/>
            </a:br>
            <a:r>
              <a:rPr lang="en-US" sz="2800" dirty="0"/>
              <a:t>Find the length and width from the problem (or picture)</a:t>
            </a:r>
            <a:br>
              <a:rPr lang="en-US" sz="2800" dirty="0"/>
            </a:br>
            <a:r>
              <a:rPr lang="en-US" sz="2800" dirty="0"/>
              <a:t>Multiply the length times the width</a:t>
            </a:r>
            <a:br>
              <a:rPr lang="en-US" sz="2800" dirty="0"/>
            </a:br>
            <a:r>
              <a:rPr lang="en-US" sz="2800" dirty="0"/>
              <a:t>Write the answer with the units squared</a:t>
            </a:r>
          </a:p>
        </p:txBody>
      </p:sp>
    </p:spTree>
    <p:extLst>
      <p:ext uri="{BB962C8B-B14F-4D97-AF65-F5344CB8AC3E}">
        <p14:creationId xmlns:p14="http://schemas.microsoft.com/office/powerpoint/2010/main" val="227244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4490151" y="333975"/>
                <a:ext cx="2030877" cy="11294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600" i="1" smtClean="0">
                          <a:latin typeface="Cambria Math" panose="02040503050406030204" pitchFamily="18" charset="0"/>
                        </a:rPr>
                        <m:t>𝐴</m:t>
                      </m:r>
                      <m:r>
                        <a:rPr lang="en-US" sz="3600" i="0">
                          <a:latin typeface="Cambria Math" panose="02040503050406030204" pitchFamily="18" charset="0"/>
                        </a:rPr>
                        <m:t>=</m:t>
                      </m:r>
                      <m:f>
                        <m:fPr>
                          <m:ctrlPr>
                            <a:rPr lang="en-US" sz="3600" i="1">
                              <a:latin typeface="Cambria Math" panose="02040503050406030204" pitchFamily="18" charset="0"/>
                            </a:rPr>
                          </m:ctrlPr>
                        </m:fPr>
                        <m:num>
                          <m:r>
                            <a:rPr lang="en-US" sz="3600" i="0">
                              <a:latin typeface="Cambria Math" panose="02040503050406030204" pitchFamily="18" charset="0"/>
                            </a:rPr>
                            <m:t>1</m:t>
                          </m:r>
                        </m:num>
                        <m:den>
                          <m:r>
                            <a:rPr lang="en-US" sz="3600" i="0">
                              <a:latin typeface="Cambria Math" panose="02040503050406030204" pitchFamily="18" charset="0"/>
                            </a:rPr>
                            <m:t>2</m:t>
                          </m:r>
                        </m:den>
                      </m:f>
                      <m:r>
                        <a:rPr lang="en-US" sz="3600" i="1">
                          <a:latin typeface="Cambria Math" panose="02040503050406030204" pitchFamily="18" charset="0"/>
                        </a:rPr>
                        <m:t>𝑏h</m:t>
                      </m:r>
                    </m:oMath>
                  </m:oMathPara>
                </a14:m>
                <a:endParaRPr lang="en-US" sz="3600" dirty="0"/>
              </a:p>
            </p:txBody>
          </p:sp>
        </mc:Choice>
        <mc:Fallback xmlns="">
          <p:sp>
            <p:nvSpPr>
              <p:cNvPr id="3" name="Rectangle 2"/>
              <p:cNvSpPr>
                <a:spLocks noRot="1" noChangeAspect="1" noMove="1" noResize="1" noEditPoints="1" noAdjustHandles="1" noChangeArrowheads="1" noChangeShapeType="1" noTextEdit="1"/>
              </p:cNvSpPr>
              <p:nvPr/>
            </p:nvSpPr>
            <p:spPr>
              <a:xfrm>
                <a:off x="4490151" y="333975"/>
                <a:ext cx="2030877" cy="1129476"/>
              </a:xfrm>
              <a:prstGeom prst="rect">
                <a:avLst/>
              </a:prstGeom>
              <a:blipFill>
                <a:blip r:embed="rId2"/>
                <a:stretch>
                  <a:fillRect/>
                </a:stretch>
              </a:blipFill>
            </p:spPr>
            <p:txBody>
              <a:bodyPr/>
              <a:lstStyle/>
              <a:p>
                <a:r>
                  <a:rPr lang="en-US">
                    <a:noFill/>
                  </a:rPr>
                  <a:t> </a:t>
                </a:r>
              </a:p>
            </p:txBody>
          </p:sp>
        </mc:Fallback>
      </mc:AlternateContent>
      <p:sp>
        <p:nvSpPr>
          <p:cNvPr id="4" name="Rectangle 3"/>
          <p:cNvSpPr/>
          <p:nvPr/>
        </p:nvSpPr>
        <p:spPr>
          <a:xfrm>
            <a:off x="1418766" y="1578027"/>
            <a:ext cx="9229643" cy="619272"/>
          </a:xfrm>
          <a:prstGeom prst="rect">
            <a:avLst/>
          </a:prstGeom>
        </p:spPr>
        <p:txBody>
          <a:bodyPr wrap="none">
            <a:spAutoFit/>
          </a:bodyPr>
          <a:lstStyle/>
          <a:p>
            <a:pPr>
              <a:lnSpc>
                <a:spcPct val="107000"/>
              </a:lnSpc>
              <a:spcAft>
                <a:spcPts val="800"/>
              </a:spcAft>
            </a:pP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Area is equal to the base times the height divided by 2</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1418766" y="2311875"/>
            <a:ext cx="8173648" cy="2246769"/>
          </a:xfrm>
          <a:prstGeom prst="rect">
            <a:avLst/>
          </a:prstGeom>
          <a:noFill/>
        </p:spPr>
        <p:txBody>
          <a:bodyPr wrap="none" rtlCol="0">
            <a:spAutoFit/>
          </a:bodyPr>
          <a:lstStyle/>
          <a:p>
            <a:r>
              <a:rPr lang="en-US" sz="2800" dirty="0"/>
              <a:t>Steps: </a:t>
            </a:r>
            <a:br>
              <a:rPr lang="en-US" sz="2800" dirty="0"/>
            </a:br>
            <a:r>
              <a:rPr lang="en-US" sz="2800" dirty="0"/>
              <a:t>Find the base and height from the problem (or picture)</a:t>
            </a:r>
            <a:br>
              <a:rPr lang="en-US" sz="2800" dirty="0"/>
            </a:br>
            <a:r>
              <a:rPr lang="en-US" sz="2800" dirty="0"/>
              <a:t>Multiply the base times the height</a:t>
            </a:r>
          </a:p>
          <a:p>
            <a:r>
              <a:rPr lang="en-US" sz="2800" dirty="0"/>
              <a:t>Divide that number by 2 </a:t>
            </a:r>
            <a:r>
              <a:rPr lang="en-US" sz="2800" dirty="0">
                <a:solidFill>
                  <a:srgbClr val="0070C0"/>
                </a:solidFill>
              </a:rPr>
              <a:t>***</a:t>
            </a:r>
          </a:p>
          <a:p>
            <a:r>
              <a:rPr lang="en-US" sz="2800" dirty="0"/>
              <a:t>Write the answer with the units squared</a:t>
            </a:r>
          </a:p>
        </p:txBody>
      </p:sp>
      <p:sp>
        <p:nvSpPr>
          <p:cNvPr id="6" name="TextBox 5"/>
          <p:cNvSpPr txBox="1"/>
          <p:nvPr/>
        </p:nvSpPr>
        <p:spPr>
          <a:xfrm>
            <a:off x="1418766" y="4969002"/>
            <a:ext cx="9096833" cy="1200329"/>
          </a:xfrm>
          <a:prstGeom prst="rect">
            <a:avLst/>
          </a:prstGeom>
          <a:noFill/>
          <a:ln>
            <a:solidFill>
              <a:srgbClr val="0070C0"/>
            </a:solidFill>
          </a:ln>
        </p:spPr>
        <p:txBody>
          <a:bodyPr wrap="square" rtlCol="0">
            <a:spAutoFit/>
          </a:bodyPr>
          <a:lstStyle/>
          <a:p>
            <a:r>
              <a:rPr lang="en-US" sz="2400" dirty="0">
                <a:solidFill>
                  <a:srgbClr val="0070C0"/>
                </a:solidFill>
              </a:rPr>
              <a:t>***Since they can’t do fractions, the wording must be simplified to multiply by the top and divide by the bottom number.  This formula has a “1” on top, so it can be skipped in the steps.</a:t>
            </a:r>
          </a:p>
        </p:txBody>
      </p:sp>
    </p:spTree>
    <p:extLst>
      <p:ext uri="{BB962C8B-B14F-4D97-AF65-F5344CB8AC3E}">
        <p14:creationId xmlns:p14="http://schemas.microsoft.com/office/powerpoint/2010/main" val="19532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1092</Words>
  <Application>Microsoft Office PowerPoint</Application>
  <PresentationFormat>Widescreen</PresentationFormat>
  <Paragraphs>124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Cambria Math</vt:lpstr>
      <vt:lpstr>Times New Roman</vt:lpstr>
      <vt:lpstr>Office Theme</vt:lpstr>
      <vt:lpstr>Creating Math Steps</vt:lpstr>
      <vt:lpstr>Writing Steps must use simple Language</vt:lpstr>
      <vt:lpstr>Addition Problems</vt:lpstr>
      <vt:lpstr>Subtraction Problems</vt:lpstr>
      <vt:lpstr>Multiplication Problems</vt:lpstr>
      <vt:lpstr>Division Problems</vt:lpstr>
      <vt:lpstr>Formulas</vt:lpstr>
      <vt:lpstr>Geometry Formulas</vt:lpstr>
      <vt:lpstr>PowerPoint Presentation</vt:lpstr>
      <vt:lpstr>PowerPoint Presentation</vt:lpstr>
      <vt:lpstr>Algebra Expressions</vt:lpstr>
      <vt:lpstr>Algebra Steps</vt:lpstr>
      <vt:lpstr>Teaching an alternate method</vt:lpstr>
      <vt:lpstr>Title: Multiply a 2-digit number by 11</vt:lpstr>
      <vt:lpstr>Title: Multiply a 2-digit number by 11</vt:lpstr>
      <vt:lpstr>Title: Multiply a 2-digit number by 11</vt:lpstr>
      <vt:lpstr>Practice Problems</vt:lpstr>
    </vt:vector>
  </TitlesOfParts>
  <Company>San Antonio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Math Steps</dc:title>
  <dc:creator>Greene, Lynda</dc:creator>
  <cp:lastModifiedBy>Lynda Aguirre</cp:lastModifiedBy>
  <cp:revision>17</cp:revision>
  <dcterms:created xsi:type="dcterms:W3CDTF">2016-10-18T14:21:34Z</dcterms:created>
  <dcterms:modified xsi:type="dcterms:W3CDTF">2016-12-28T19:46:06Z</dcterms:modified>
</cp:coreProperties>
</file>